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59" r:id="rId6"/>
    <p:sldId id="262" r:id="rId7"/>
    <p:sldId id="263" r:id="rId8"/>
    <p:sldId id="265" r:id="rId9"/>
    <p:sldId id="264" r:id="rId10"/>
    <p:sldId id="282" r:id="rId11"/>
    <p:sldId id="285" r:id="rId12"/>
    <p:sldId id="284" r:id="rId13"/>
    <p:sldId id="286" r:id="rId14"/>
    <p:sldId id="287" r:id="rId15"/>
    <p:sldId id="288" r:id="rId16"/>
    <p:sldId id="289" r:id="rId17"/>
    <p:sldId id="290" r:id="rId18"/>
    <p:sldId id="291" r:id="rId19"/>
    <p:sldId id="296" r:id="rId20"/>
    <p:sldId id="297" r:id="rId21"/>
    <p:sldId id="293" r:id="rId22"/>
    <p:sldId id="294" r:id="rId23"/>
    <p:sldId id="279" r:id="rId24"/>
    <p:sldId id="280"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B420"/>
    <a:srgbClr val="EF9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p:scale>
          <a:sx n="50" d="100"/>
          <a:sy n="50" d="100"/>
        </p:scale>
        <p:origin x="2088"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2496-75C7-2CF8-2624-A826F95B5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9FF044-A969-8ABD-F067-168F213175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E3F1227-E21C-C53B-2FE7-599D1B489D95}"/>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5" name="Footer Placeholder 4">
            <a:extLst>
              <a:ext uri="{FF2B5EF4-FFF2-40B4-BE49-F238E27FC236}">
                <a16:creationId xmlns:a16="http://schemas.microsoft.com/office/drawing/2014/main" id="{75B3CA12-C041-DBE1-80D7-B5F37C7DB3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F5039F-E7F5-9B53-6932-97205BD69F8E}"/>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1289330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B47A-FFBD-CA81-831E-B69C8F45B7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BD9863-2A3E-8D64-AA86-558BAC333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BDAC8C-B8EF-58A2-BF0A-C46F49B5E24F}"/>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5" name="Footer Placeholder 4">
            <a:extLst>
              <a:ext uri="{FF2B5EF4-FFF2-40B4-BE49-F238E27FC236}">
                <a16:creationId xmlns:a16="http://schemas.microsoft.com/office/drawing/2014/main" id="{EDC42859-89E7-0FBB-2FF7-DC69748C8B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2BE048-0E45-6657-B8E8-470407F6EAC9}"/>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2709160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D05F10-1AB1-7D81-52A4-34AD47C23C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7BF5F4-7B17-56BE-A3AE-F242DADA7C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EC1090-FD8D-513A-0DB7-8847E7BF3E17}"/>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5" name="Footer Placeholder 4">
            <a:extLst>
              <a:ext uri="{FF2B5EF4-FFF2-40B4-BE49-F238E27FC236}">
                <a16:creationId xmlns:a16="http://schemas.microsoft.com/office/drawing/2014/main" id="{82784A62-B25E-1AEA-5361-E71417DA91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0CFC8C-5582-304D-13D2-B820D2094424}"/>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400715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8697-34B3-6164-1755-E1512CCAC9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A3F651-27E7-A4C6-AAF6-A03B6DC7FD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9EACAF-0E2B-79E8-56A6-CD5034C1E8DA}"/>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5" name="Footer Placeholder 4">
            <a:extLst>
              <a:ext uri="{FF2B5EF4-FFF2-40B4-BE49-F238E27FC236}">
                <a16:creationId xmlns:a16="http://schemas.microsoft.com/office/drawing/2014/main" id="{80E17A43-CB97-B67F-B441-9BD050FCA4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1403BB-6893-0323-4072-9CA7E95F9942}"/>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100255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B481-89F3-25F5-D15B-FBE009600B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797CDF-077C-B3D0-9CD9-C20B2A9CBD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27EC37-40A4-8253-89D6-89E6050F0314}"/>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5" name="Footer Placeholder 4">
            <a:extLst>
              <a:ext uri="{FF2B5EF4-FFF2-40B4-BE49-F238E27FC236}">
                <a16:creationId xmlns:a16="http://schemas.microsoft.com/office/drawing/2014/main" id="{2D275E94-E916-A1BB-99C9-73E007ADE3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E952AF-E9FE-9662-5817-585CEDE61890}"/>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314662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2BDA-A593-6E86-83AA-22DCD742A6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80F84D-8EA7-0F06-B10E-A8B81B1D0A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1BF5C9-B005-0A2A-5977-7C4691C0A2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A49ABB1-9BEC-5232-6E40-9EB8ACAF5B89}"/>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6" name="Footer Placeholder 5">
            <a:extLst>
              <a:ext uri="{FF2B5EF4-FFF2-40B4-BE49-F238E27FC236}">
                <a16:creationId xmlns:a16="http://schemas.microsoft.com/office/drawing/2014/main" id="{4B964DB3-FCCB-EE9C-8932-C7EF5D18B9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C5FBEE-C221-C33B-DD22-30FE13626626}"/>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218970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8512-51DD-2C2D-8924-09DEF365AA4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66A4CD-7A73-19C0-9B54-69132A25C2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004197-6C43-EF98-9254-2838031C19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BCD2804-A86B-FE6D-4CAC-2DC1134B58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6F883B-D0A4-8CDE-68A3-ECD29E1617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4F5770-84EB-063A-4A28-DF172953EBD7}"/>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8" name="Footer Placeholder 7">
            <a:extLst>
              <a:ext uri="{FF2B5EF4-FFF2-40B4-BE49-F238E27FC236}">
                <a16:creationId xmlns:a16="http://schemas.microsoft.com/office/drawing/2014/main" id="{88ED38E7-9667-E63B-CC0E-D25B4AF7D1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C8BA34-2DE6-1573-C35C-DE333CBB6470}"/>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60479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59EF-6755-BCA2-DBD6-CE59E94686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76DDF3-F073-CECC-EF6C-2CDB9D0E49E7}"/>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4" name="Footer Placeholder 3">
            <a:extLst>
              <a:ext uri="{FF2B5EF4-FFF2-40B4-BE49-F238E27FC236}">
                <a16:creationId xmlns:a16="http://schemas.microsoft.com/office/drawing/2014/main" id="{3479ACE1-43DE-A2F4-3B54-166F95A801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C2F6EF6-0D3D-3E63-79D7-11DE3D65044F}"/>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312416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B558DE-4439-487C-B0B2-A3E8F49A9C4E}"/>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3" name="Footer Placeholder 2">
            <a:extLst>
              <a:ext uri="{FF2B5EF4-FFF2-40B4-BE49-F238E27FC236}">
                <a16:creationId xmlns:a16="http://schemas.microsoft.com/office/drawing/2014/main" id="{36D23BAB-33CE-19EA-27A8-DFC9753A54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C6C19E0-8F3F-56B0-A639-63E57AF82C7D}"/>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311406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9168-F541-BE59-4AF7-CA01838AB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E24C35-29D5-ABB7-C88B-01B1FDA928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C5EEFD-9C7D-D112-E1A2-C4A5A8C83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E73992-461F-9D35-6CE9-22801A388FD4}"/>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6" name="Footer Placeholder 5">
            <a:extLst>
              <a:ext uri="{FF2B5EF4-FFF2-40B4-BE49-F238E27FC236}">
                <a16:creationId xmlns:a16="http://schemas.microsoft.com/office/drawing/2014/main" id="{0C1C0782-6A4C-6050-AFFE-7B31FAABA3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AD5C63-20C1-6042-8BFE-41DF3E30FFCA}"/>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3016932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ECCC-73D0-C050-B077-E6F2D799CE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11EE291-A233-CD98-84A9-1018EA6095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3D856E-162C-83DA-D08A-718D80263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CBD1C-9133-898E-75FD-92826C3B4D81}"/>
              </a:ext>
            </a:extLst>
          </p:cNvPr>
          <p:cNvSpPr>
            <a:spLocks noGrp="1"/>
          </p:cNvSpPr>
          <p:nvPr>
            <p:ph type="dt" sz="half" idx="10"/>
          </p:nvPr>
        </p:nvSpPr>
        <p:spPr/>
        <p:txBody>
          <a:bodyPr/>
          <a:lstStyle/>
          <a:p>
            <a:fld id="{9547C2EE-0038-46D2-B90D-EC8B3A874BF9}" type="datetimeFigureOut">
              <a:rPr lang="en-IN" smtClean="0"/>
              <a:t>07-10-2023</a:t>
            </a:fld>
            <a:endParaRPr lang="en-IN"/>
          </a:p>
        </p:txBody>
      </p:sp>
      <p:sp>
        <p:nvSpPr>
          <p:cNvPr id="6" name="Footer Placeholder 5">
            <a:extLst>
              <a:ext uri="{FF2B5EF4-FFF2-40B4-BE49-F238E27FC236}">
                <a16:creationId xmlns:a16="http://schemas.microsoft.com/office/drawing/2014/main" id="{D4ED2E92-83C1-5798-486A-2CFF98C083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74C946-AF6A-8F74-E327-A80C8C58C59F}"/>
              </a:ext>
            </a:extLst>
          </p:cNvPr>
          <p:cNvSpPr>
            <a:spLocks noGrp="1"/>
          </p:cNvSpPr>
          <p:nvPr>
            <p:ph type="sldNum" sz="quarter" idx="12"/>
          </p:nvPr>
        </p:nvSpPr>
        <p:spPr/>
        <p:txBody>
          <a:bodyPr/>
          <a:lstStyle/>
          <a:p>
            <a:fld id="{C073ABE3-E0C6-4A42-B912-ACDA59542CA2}" type="slidenum">
              <a:rPr lang="en-IN" smtClean="0"/>
              <a:t>‹#›</a:t>
            </a:fld>
            <a:endParaRPr lang="en-IN"/>
          </a:p>
        </p:txBody>
      </p:sp>
    </p:spTree>
    <p:extLst>
      <p:ext uri="{BB962C8B-B14F-4D97-AF65-F5344CB8AC3E}">
        <p14:creationId xmlns:p14="http://schemas.microsoft.com/office/powerpoint/2010/main" val="349707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E5CAF-A1F4-D1C8-1945-C66AA8D81C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2D5ED3-8345-F365-D619-A0C4550B6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F49485-A6E5-875E-A728-3266DE90A3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7C2EE-0038-46D2-B90D-EC8B3A874BF9}" type="datetimeFigureOut">
              <a:rPr lang="en-IN" smtClean="0"/>
              <a:t>07-10-2023</a:t>
            </a:fld>
            <a:endParaRPr lang="en-IN"/>
          </a:p>
        </p:txBody>
      </p:sp>
      <p:sp>
        <p:nvSpPr>
          <p:cNvPr id="5" name="Footer Placeholder 4">
            <a:extLst>
              <a:ext uri="{FF2B5EF4-FFF2-40B4-BE49-F238E27FC236}">
                <a16:creationId xmlns:a16="http://schemas.microsoft.com/office/drawing/2014/main" id="{116373F1-3BC8-BBAB-79EF-F68AB0D6AC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C40B60-0E36-FD16-6C46-B268C4F9C0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3ABE3-E0C6-4A42-B912-ACDA59542CA2}" type="slidenum">
              <a:rPr lang="en-IN" smtClean="0"/>
              <a:t>‹#›</a:t>
            </a:fld>
            <a:endParaRPr lang="en-IN"/>
          </a:p>
        </p:txBody>
      </p:sp>
    </p:spTree>
    <p:extLst>
      <p:ext uri="{BB962C8B-B14F-4D97-AF65-F5344CB8AC3E}">
        <p14:creationId xmlns:p14="http://schemas.microsoft.com/office/powerpoint/2010/main" val="206415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3" Type="http://schemas.microsoft.com/office/2007/relationships/hdphoto" Target="../media/hdphoto1.wdp"/><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3" Type="http://schemas.microsoft.com/office/2007/relationships/hdphoto" Target="../media/hdphoto1.wdp"/><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3" Type="http://schemas.microsoft.com/office/2007/relationships/hdphoto" Target="../media/hdphoto1.wdp"/><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17" Type="http://schemas.openxmlformats.org/officeDocument/2006/relationships/image" Target="../media/image11.jpg"/><Relationship Id="rId2" Type="http://schemas.openxmlformats.org/officeDocument/2006/relationships/image" Target="../media/image1.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3" Type="http://schemas.microsoft.com/office/2007/relationships/hdphoto" Target="../media/hdphoto1.wdp"/><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17" Type="http://schemas.openxmlformats.org/officeDocument/2006/relationships/image" Target="../media/image11.jpg"/><Relationship Id="rId2" Type="http://schemas.openxmlformats.org/officeDocument/2006/relationships/image" Target="../media/image1.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18" Type="http://schemas.openxmlformats.org/officeDocument/2006/relationships/image" Target="../media/image12.png"/><Relationship Id="rId3" Type="http://schemas.microsoft.com/office/2007/relationships/hdphoto" Target="../media/hdphoto1.wdp"/><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17" Type="http://schemas.openxmlformats.org/officeDocument/2006/relationships/image" Target="../media/image11.jpg"/><Relationship Id="rId2" Type="http://schemas.openxmlformats.org/officeDocument/2006/relationships/image" Target="../media/image1.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3.jpe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18" Type="http://schemas.openxmlformats.org/officeDocument/2006/relationships/image" Target="../media/image12.png"/><Relationship Id="rId3" Type="http://schemas.microsoft.com/office/2007/relationships/hdphoto" Target="../media/hdphoto1.wdp"/><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17" Type="http://schemas.openxmlformats.org/officeDocument/2006/relationships/image" Target="../media/image11.jpg"/><Relationship Id="rId2" Type="http://schemas.openxmlformats.org/officeDocument/2006/relationships/image" Target="../media/image1.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3.jpe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18" Type="http://schemas.openxmlformats.org/officeDocument/2006/relationships/image" Target="../media/image12.png"/><Relationship Id="rId3" Type="http://schemas.microsoft.com/office/2007/relationships/hdphoto" Target="../media/hdphoto1.wdp"/><Relationship Id="rId21" Type="http://schemas.openxmlformats.org/officeDocument/2006/relationships/image" Target="../media/image14.png"/><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17" Type="http://schemas.openxmlformats.org/officeDocument/2006/relationships/image" Target="../media/image11.jpg"/><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hyperlink" Target="https://boodmo.com/catalog/part-temp_sensor_2k2_1_brown_conn_ed-6612237/?srsltid=AfmBOoojLw2J9qvgN1huoxk6HC36HQ2WDjgE6w20EgG2j_uZtHTN3fgBJ_Y" TargetMode="Externa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3.jpe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 Id="rId22" Type="http://schemas.openxmlformats.org/officeDocument/2006/relationships/image" Target="../media/image15.jpg"/></Relationships>
</file>

<file path=ppt/slides/_rels/slide17.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18" Type="http://schemas.openxmlformats.org/officeDocument/2006/relationships/image" Target="../media/image12.png"/><Relationship Id="rId3" Type="http://schemas.microsoft.com/office/2007/relationships/hdphoto" Target="../media/hdphoto1.wdp"/><Relationship Id="rId21" Type="http://schemas.openxmlformats.org/officeDocument/2006/relationships/image" Target="../media/image14.png"/><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17" Type="http://schemas.openxmlformats.org/officeDocument/2006/relationships/image" Target="../media/image11.jpg"/><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hyperlink" Target="https://boodmo.com/catalog/part-temp_sensor_2k2_1_brown_conn_ed-6612237/?srsltid=AfmBOoojLw2J9qvgN1huoxk6HC36HQ2WDjgE6w20EgG2j_uZtHTN3fgBJ_Y" TargetMode="Externa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3.jpe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 Id="rId22" Type="http://schemas.openxmlformats.org/officeDocument/2006/relationships/image" Target="../media/image15.jpg"/></Relationships>
</file>

<file path=ppt/slides/_rels/slide18.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18" Type="http://schemas.openxmlformats.org/officeDocument/2006/relationships/image" Target="../media/image12.png"/><Relationship Id="rId3" Type="http://schemas.microsoft.com/office/2007/relationships/hdphoto" Target="../media/hdphoto1.wdp"/><Relationship Id="rId21" Type="http://schemas.openxmlformats.org/officeDocument/2006/relationships/image" Target="../media/image14.png"/><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17" Type="http://schemas.openxmlformats.org/officeDocument/2006/relationships/image" Target="../media/image11.jpg"/><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hyperlink" Target="https://boodmo.com/catalog/part-temp_sensor_2k2_1_brown_conn_ed-6612237/?srsltid=AfmBOoojLw2J9qvgN1huoxk6HC36HQ2WDjgE6w20EgG2j_uZtHTN3fgBJ_Y" TargetMode="Externa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23" Type="http://schemas.openxmlformats.org/officeDocument/2006/relationships/image" Target="../media/image16.jpeg"/><Relationship Id="rId10" Type="http://schemas.openxmlformats.org/officeDocument/2006/relationships/image" Target="../media/image3.jpe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 Id="rId22" Type="http://schemas.openxmlformats.org/officeDocument/2006/relationships/image" Target="../media/image15.jpg"/></Relationships>
</file>

<file path=ppt/slides/_rels/slide19.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18" Type="http://schemas.openxmlformats.org/officeDocument/2006/relationships/image" Target="../media/image12.png"/><Relationship Id="rId3" Type="http://schemas.microsoft.com/office/2007/relationships/hdphoto" Target="../media/hdphoto1.wdp"/><Relationship Id="rId21" Type="http://schemas.openxmlformats.org/officeDocument/2006/relationships/image" Target="../media/image14.png"/><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17" Type="http://schemas.openxmlformats.org/officeDocument/2006/relationships/image" Target="../media/image11.jpg"/><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hyperlink" Target="https://boodmo.com/catalog/part-temp_sensor_2k2_1_brown_conn_ed-6612237/?srsltid=AfmBOoojLw2J9qvgN1huoxk6HC36HQ2WDjgE6w20EgG2j_uZtHTN3fgBJ_Y" TargetMode="Externa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5" Type="http://schemas.microsoft.com/office/2007/relationships/hdphoto" Target="../media/hdphoto2.wdp"/><Relationship Id="rId15" Type="http://schemas.openxmlformats.org/officeDocument/2006/relationships/image" Target="../media/image9.png"/><Relationship Id="rId23" Type="http://schemas.openxmlformats.org/officeDocument/2006/relationships/image" Target="../media/image16.jpeg"/><Relationship Id="rId10" Type="http://schemas.openxmlformats.org/officeDocument/2006/relationships/image" Target="../media/image3.jpe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 Id="rId22"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13" Type="http://schemas.openxmlformats.org/officeDocument/2006/relationships/image" Target="../media/image7.png"/><Relationship Id="rId18" Type="http://schemas.openxmlformats.org/officeDocument/2006/relationships/image" Target="../media/image12.png"/><Relationship Id="rId3" Type="http://schemas.microsoft.com/office/2007/relationships/hdphoto" Target="../media/hdphoto1.wdp"/><Relationship Id="rId21" Type="http://schemas.openxmlformats.org/officeDocument/2006/relationships/image" Target="../media/image14.png"/><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12" Type="http://schemas.openxmlformats.org/officeDocument/2006/relationships/image" Target="../media/image6.png"/><Relationship Id="rId17" Type="http://schemas.openxmlformats.org/officeDocument/2006/relationships/image" Target="../media/image11.jpg"/><Relationship Id="rId25" Type="http://schemas.openxmlformats.org/officeDocument/2006/relationships/hyperlink" Target="https://www.amazon.in/ApTechDeals-Infrared-Reflective-Photoelectric-Intensity/dp/B07Q1BSSFN?source=ps-sl-shoppingads-lpcontext&amp;ref_=fplfs&amp;smid=AH017Z3M1ZJ3T&amp;th=1" TargetMode="External"/><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hyperlink" Target="https://boodmo.com/catalog/part-temp_sensor_2k2_1_brown_conn_ed-6612237/?srsltid=AfmBOoojLw2J9qvgN1huoxk6HC36HQ2WDjgE6w20EgG2j_uZtHTN3fgBJ_Y" TargetMode="Externa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5.jpg"/><Relationship Id="rId24" Type="http://schemas.openxmlformats.org/officeDocument/2006/relationships/image" Target="../media/image17.jpg"/><Relationship Id="rId5" Type="http://schemas.microsoft.com/office/2007/relationships/hdphoto" Target="../media/hdphoto2.wdp"/><Relationship Id="rId15" Type="http://schemas.openxmlformats.org/officeDocument/2006/relationships/image" Target="../media/image9.png"/><Relationship Id="rId23" Type="http://schemas.openxmlformats.org/officeDocument/2006/relationships/image" Target="../media/image16.jpeg"/><Relationship Id="rId10" Type="http://schemas.openxmlformats.org/officeDocument/2006/relationships/image" Target="../media/image3.jpe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14" Type="http://schemas.openxmlformats.org/officeDocument/2006/relationships/image" Target="../media/image8.png"/><Relationship Id="rId22" Type="http://schemas.openxmlformats.org/officeDocument/2006/relationships/image" Target="../media/image15.jpg"/></Relationships>
</file>

<file path=ppt/slides/_rels/slide21.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18"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16.jpeg"/><Relationship Id="rId7" Type="http://schemas.openxmlformats.org/officeDocument/2006/relationships/image" Target="../media/image18.png"/><Relationship Id="rId12" Type="http://schemas.openxmlformats.org/officeDocument/2006/relationships/image" Target="../media/image10.png"/><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image" Target="../media/image21.jpg"/><Relationship Id="rId20"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7.png"/><Relationship Id="rId5" Type="http://schemas.microsoft.com/office/2007/relationships/hdphoto" Target="../media/hdphoto2.wdp"/><Relationship Id="rId15" Type="http://schemas.openxmlformats.org/officeDocument/2006/relationships/image" Target="../media/image20.jpeg"/><Relationship Id="rId23" Type="http://schemas.openxmlformats.org/officeDocument/2006/relationships/hyperlink" Target="https://www.amazon.in/ApTechDeals-Infrared-Reflective-Photoelectric-Intensity/dp/B07Q1BSSFN?source=ps-sl-shoppingads-lpcontext&amp;ref_=fplfs&amp;smid=AH017Z3M1ZJ3T&amp;th=1" TargetMode="External"/><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5.jpg"/><Relationship Id="rId14" Type="http://schemas.openxmlformats.org/officeDocument/2006/relationships/image" Target="../media/image19.jpeg"/><Relationship Id="rId22" Type="http://schemas.openxmlformats.org/officeDocument/2006/relationships/image" Target="../media/image17.jpg"/></Relationships>
</file>

<file path=ppt/slides/_rels/slide22.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18"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16.jpeg"/><Relationship Id="rId7" Type="http://schemas.openxmlformats.org/officeDocument/2006/relationships/image" Target="../media/image18.png"/><Relationship Id="rId12" Type="http://schemas.openxmlformats.org/officeDocument/2006/relationships/image" Target="../media/image10.png"/><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image" Target="../media/image21.jpg"/><Relationship Id="rId20"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7.png"/><Relationship Id="rId24" Type="http://schemas.openxmlformats.org/officeDocument/2006/relationships/image" Target="../media/image22.jpeg"/><Relationship Id="rId5" Type="http://schemas.microsoft.com/office/2007/relationships/hdphoto" Target="../media/hdphoto2.wdp"/><Relationship Id="rId15" Type="http://schemas.openxmlformats.org/officeDocument/2006/relationships/image" Target="../media/image20.jpeg"/><Relationship Id="rId23" Type="http://schemas.openxmlformats.org/officeDocument/2006/relationships/hyperlink" Target="https://www.amazon.in/ApTechDeals-Infrared-Reflective-Photoelectric-Intensity/dp/B07Q1BSSFN?source=ps-sl-shoppingads-lpcontext&amp;ref_=fplfs&amp;smid=AH017Z3M1ZJ3T&amp;th=1" TargetMode="External"/><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5.jpg"/><Relationship Id="rId14" Type="http://schemas.openxmlformats.org/officeDocument/2006/relationships/image" Target="../media/image19.jpeg"/><Relationship Id="rId22" Type="http://schemas.openxmlformats.org/officeDocument/2006/relationships/image" Target="../media/image17.jpg"/></Relationships>
</file>

<file path=ppt/slides/_rels/slide23.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18"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16.jpeg"/><Relationship Id="rId7" Type="http://schemas.openxmlformats.org/officeDocument/2006/relationships/image" Target="../media/image18.png"/><Relationship Id="rId12" Type="http://schemas.openxmlformats.org/officeDocument/2006/relationships/image" Target="../media/image10.png"/><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image" Target="../media/image21.jpg"/><Relationship Id="rId20"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7.png"/><Relationship Id="rId5" Type="http://schemas.microsoft.com/office/2007/relationships/hdphoto" Target="../media/hdphoto2.wdp"/><Relationship Id="rId15" Type="http://schemas.openxmlformats.org/officeDocument/2006/relationships/image" Target="../media/image20.jpeg"/><Relationship Id="rId23" Type="http://schemas.openxmlformats.org/officeDocument/2006/relationships/image" Target="../media/image22.jpeg"/><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5.jpg"/><Relationship Id="rId14" Type="http://schemas.openxmlformats.org/officeDocument/2006/relationships/image" Target="../media/image19.jpeg"/><Relationship Id="rId22" Type="http://schemas.openxmlformats.org/officeDocument/2006/relationships/image" Target="../media/image17.jpg"/></Relationships>
</file>

<file path=ppt/slides/_rels/slide24.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18"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16.jpeg"/><Relationship Id="rId7" Type="http://schemas.openxmlformats.org/officeDocument/2006/relationships/image" Target="../media/image18.png"/><Relationship Id="rId12" Type="http://schemas.openxmlformats.org/officeDocument/2006/relationships/image" Target="../media/image10.png"/><Relationship Id="rId17" Type="http://schemas.openxmlformats.org/officeDocument/2006/relationships/image" Target="../media/image12.png"/><Relationship Id="rId25" Type="http://schemas.openxmlformats.org/officeDocument/2006/relationships/hyperlink" Target="https://www.amazon.in/Robospare-Receiver-Transmetter-Projects-Speedometer/dp/B0CDYMFSLZ/ref=asc_df_B0CDYMFSLZ/?tag=googleshopmob-21&amp;linkCode=df0&amp;hvadid=666162849046&amp;hvpos=&amp;hvnetw=g&amp;hvrand=9878895490304950688&amp;hvpone=&amp;hvptwo=&amp;hvqmt=&amp;hvdev=m&amp;hvdvcmdl=&amp;hvlocint=&amp;hvlocphy=9075215&amp;hvtargid=pla-2204872972737&amp;psc=1&amp;gclid=CjwKCAjwg4SpBhAKEiwAdyLwvHDhGcnWAotN6FKujlKq8QS8KLnzLMNNPpNjdxY2QAp4WN0zT19bLhoCA1UQAvD_BwE" TargetMode="External"/><Relationship Id="rId2" Type="http://schemas.openxmlformats.org/officeDocument/2006/relationships/image" Target="../media/image1.png"/><Relationship Id="rId16" Type="http://schemas.openxmlformats.org/officeDocument/2006/relationships/image" Target="../media/image21.jpg"/><Relationship Id="rId20"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7.png"/><Relationship Id="rId24" Type="http://schemas.openxmlformats.org/officeDocument/2006/relationships/image" Target="../media/image23.jpg"/><Relationship Id="rId5" Type="http://schemas.microsoft.com/office/2007/relationships/hdphoto" Target="../media/hdphoto2.wdp"/><Relationship Id="rId15" Type="http://schemas.openxmlformats.org/officeDocument/2006/relationships/image" Target="../media/image20.jpeg"/><Relationship Id="rId23" Type="http://schemas.openxmlformats.org/officeDocument/2006/relationships/image" Target="../media/image22.jpeg"/><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5.jpg"/><Relationship Id="rId14" Type="http://schemas.openxmlformats.org/officeDocument/2006/relationships/image" Target="../media/image19.jpeg"/><Relationship Id="rId22" Type="http://schemas.openxmlformats.org/officeDocument/2006/relationships/image" Target="../media/image17.jpg"/></Relationships>
</file>

<file path=ppt/slides/_rels/slide25.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18"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16.jpeg"/><Relationship Id="rId7" Type="http://schemas.openxmlformats.org/officeDocument/2006/relationships/image" Target="../media/image18.png"/><Relationship Id="rId12" Type="http://schemas.openxmlformats.org/officeDocument/2006/relationships/image" Target="../media/image10.png"/><Relationship Id="rId17" Type="http://schemas.openxmlformats.org/officeDocument/2006/relationships/image" Target="../media/image12.png"/><Relationship Id="rId25" Type="http://schemas.openxmlformats.org/officeDocument/2006/relationships/hyperlink" Target="https://www.amazon.in/Robospare-Receiver-Transmetter-Projects-Speedometer/dp/B0CDYMFSLZ/ref=asc_df_B0CDYMFSLZ/?tag=googleshopmob-21&amp;linkCode=df0&amp;hvadid=666162849046&amp;hvpos=&amp;hvnetw=g&amp;hvrand=9878895490304950688&amp;hvpone=&amp;hvptwo=&amp;hvqmt=&amp;hvdev=m&amp;hvdvcmdl=&amp;hvlocint=&amp;hvlocphy=9075215&amp;hvtargid=pla-2204872972737&amp;psc=1&amp;gclid=CjwKCAjwg4SpBhAKEiwAdyLwvHDhGcnWAotN6FKujlKq8QS8KLnzLMNNPpNjdxY2QAp4WN0zT19bLhoCA1UQAvD_BwE" TargetMode="External"/><Relationship Id="rId2" Type="http://schemas.openxmlformats.org/officeDocument/2006/relationships/image" Target="../media/image1.png"/><Relationship Id="rId16" Type="http://schemas.openxmlformats.org/officeDocument/2006/relationships/image" Target="../media/image21.jpg"/><Relationship Id="rId20"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7.png"/><Relationship Id="rId24" Type="http://schemas.openxmlformats.org/officeDocument/2006/relationships/image" Target="../media/image23.jpg"/><Relationship Id="rId5" Type="http://schemas.microsoft.com/office/2007/relationships/hdphoto" Target="../media/hdphoto2.wdp"/><Relationship Id="rId15" Type="http://schemas.openxmlformats.org/officeDocument/2006/relationships/image" Target="../media/image20.jpeg"/><Relationship Id="rId23" Type="http://schemas.openxmlformats.org/officeDocument/2006/relationships/image" Target="../media/image22.jpeg"/><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5.jpg"/><Relationship Id="rId14" Type="http://schemas.openxmlformats.org/officeDocument/2006/relationships/image" Target="../media/image19.jpeg"/><Relationship Id="rId22"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3.jpeg"/><Relationship Id="rId3" Type="http://schemas.microsoft.com/office/2007/relationships/hdphoto" Target="../media/hdphoto1.wdp"/><Relationship Id="rId7" Type="http://schemas.openxmlformats.org/officeDocument/2006/relationships/hyperlink" Target="https://www.electronicscomp.com/helix-antenna-433mhz?gclid=CjwKCAjw4P6oBhBsEiwAKYVkq1xWN3Xcd_DoHJJCHbHUfhwwtDJ6FyHI2hOfPh-sRTmdULy62RPHUBoC9-sQAvD_BwE"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5" Type="http://schemas.microsoft.com/office/2007/relationships/hdphoto" Target="../media/hdphoto2.wdp"/><Relationship Id="rId10"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 Id="rId4" Type="http://schemas.openxmlformats.org/officeDocument/2006/relationships/image" Target="../media/image2.png"/><Relationship Id="rId9" Type="http://schemas.openxmlformats.org/officeDocument/2006/relationships/image" Target="../media/image4.jpeg"/></Relationships>
</file>

<file path=ppt/slides/_rels/slide9.xml.rels><?xml version="1.0" encoding="UTF-8" standalone="yes"?>
<Relationships xmlns="http://schemas.openxmlformats.org/package/2006/relationships"><Relationship Id="rId8" Type="http://schemas.openxmlformats.org/officeDocument/2006/relationships/hyperlink" Target="https://www.electronicscomp.com/helix-antenna-433mhz?gclid=CjwKCAjw4P6oBhBsEiwAKYVkq1xWN3Xcd_DoHJJCHbHUfhwwtDJ6FyHI2hOfPh-sRTmdULy62RPHUBoC9-sQAvD_BwE" TargetMode="External"/><Relationship Id="rId3" Type="http://schemas.microsoft.com/office/2007/relationships/hdphoto" Target="../media/hdphoto1.wdp"/><Relationship Id="rId7" Type="http://schemas.openxmlformats.org/officeDocument/2006/relationships/hyperlink" Target="https://www.electronicscomp.com/sx1278-lora-module-ra-02-433mhz-wireless-spread-spectrum-transmission?gclid=CjwKCAjw4P6oBhBsEiwAKYVkq9UZJVC93ByJLz0KOUFps4kz8ydgGr28QVfmtnIcE1SC6fmzIWWNsBoC7IEQAvD_BwE"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microsoft.com/office/2007/relationships/hdphoto" Target="../media/hdphoto2.wdp"/><Relationship Id="rId10"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hyperlink" Target="https://www.amazon.in/roboCraze-Arduino-Development-Board-cable/dp/B07G4C4D8F/ref=asc_df_B07G4C4D8F/?tag=googleshopmob-21&amp;linkCode=df0&amp;hvadid=397117474745&amp;hvpos=&amp;hvnetw=g&amp;hvrand=11421099946348739926&amp;hvpone=&amp;hvptwo=&amp;hvqmt=&amp;hvdev=m&amp;hvdvcmdl=&amp;hvlocint=&amp;hvlocphy=9075215&amp;hvtargid=pla-837938005575&amp;psc=1&amp;ext_vrnc=h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0"/>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628775" y="1467414"/>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562100" y="2590799"/>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742D01B6-9B18-CAD1-B37A-664337DDFCC4}"/>
              </a:ext>
            </a:extLst>
          </p:cNvPr>
          <p:cNvSpPr txBox="1"/>
          <p:nvPr/>
        </p:nvSpPr>
        <p:spPr>
          <a:xfrm>
            <a:off x="1890032" y="6806115"/>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A11EE5C-7916-2001-9882-3A041A640043}"/>
              </a:ext>
            </a:extLst>
          </p:cNvPr>
          <p:cNvSpPr txBox="1"/>
          <p:nvPr/>
        </p:nvSpPr>
        <p:spPr>
          <a:xfrm>
            <a:off x="6482713" y="7981385"/>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5517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83AD8715-5828-3174-60D2-B9CCF4398B5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68" name="Rectangle 67">
            <a:extLst>
              <a:ext uri="{FF2B5EF4-FFF2-40B4-BE49-F238E27FC236}">
                <a16:creationId xmlns:a16="http://schemas.microsoft.com/office/drawing/2014/main" id="{18C08D17-5EC5-DE12-5B8A-9052742F5972}"/>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BF56FAEE-EFEB-95A5-0F00-8D9EDBDE18EF}"/>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70" name="TextBox 69">
            <a:extLst>
              <a:ext uri="{FF2B5EF4-FFF2-40B4-BE49-F238E27FC236}">
                <a16:creationId xmlns:a16="http://schemas.microsoft.com/office/drawing/2014/main" id="{90C22EF8-F36F-25A5-BF4D-F159880C0097}"/>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71" name="TextBox 70">
            <a:extLst>
              <a:ext uri="{FF2B5EF4-FFF2-40B4-BE49-F238E27FC236}">
                <a16:creationId xmlns:a16="http://schemas.microsoft.com/office/drawing/2014/main" id="{743DACA5-746D-6FF6-8AC4-BD4A74DA0CB6}"/>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F2994366-6ABA-DCF0-238C-9DECB94EC6E0}"/>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90152A72-89F8-AF76-7018-C0FBCD5B9684}"/>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3038D5E0-9D8B-543D-B6F8-A8DAE6F8B00B}"/>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TextBox 74">
            <a:extLst>
              <a:ext uri="{FF2B5EF4-FFF2-40B4-BE49-F238E27FC236}">
                <a16:creationId xmlns:a16="http://schemas.microsoft.com/office/drawing/2014/main" id="{054D4B18-BD12-3A9D-92C5-062A5C5A3692}"/>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76" name="TextBox 75">
            <a:extLst>
              <a:ext uri="{FF2B5EF4-FFF2-40B4-BE49-F238E27FC236}">
                <a16:creationId xmlns:a16="http://schemas.microsoft.com/office/drawing/2014/main" id="{CF974B64-7985-4F1D-2F16-06223547955B}"/>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77" name="TextBox 76">
            <a:extLst>
              <a:ext uri="{FF2B5EF4-FFF2-40B4-BE49-F238E27FC236}">
                <a16:creationId xmlns:a16="http://schemas.microsoft.com/office/drawing/2014/main" id="{2EE82BF5-354C-2916-3846-F9276F444ACE}"/>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78" name="Rectangle 77">
            <a:extLst>
              <a:ext uri="{FF2B5EF4-FFF2-40B4-BE49-F238E27FC236}">
                <a16:creationId xmlns:a16="http://schemas.microsoft.com/office/drawing/2014/main" id="{C26E8777-B6E5-BBE0-AAE7-F75D8C36E43B}"/>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a:extLst>
              <a:ext uri="{FF2B5EF4-FFF2-40B4-BE49-F238E27FC236}">
                <a16:creationId xmlns:a16="http://schemas.microsoft.com/office/drawing/2014/main" id="{DA05A10A-3ABE-4306-8766-6D13A0763DC2}"/>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2AF6D825-AFE0-F7D4-F76B-E168CC31D11E}"/>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81" name="Table 80">
            <a:extLst>
              <a:ext uri="{FF2B5EF4-FFF2-40B4-BE49-F238E27FC236}">
                <a16:creationId xmlns:a16="http://schemas.microsoft.com/office/drawing/2014/main" id="{C2DEF343-3397-AA50-3D4F-2DC82888B7B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82" name="Rectangle 81">
            <a:extLst>
              <a:ext uri="{FF2B5EF4-FFF2-40B4-BE49-F238E27FC236}">
                <a16:creationId xmlns:a16="http://schemas.microsoft.com/office/drawing/2014/main" id="{1607C386-8058-A3D1-9676-CCB45494B693}"/>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82">
            <a:extLst>
              <a:ext uri="{FF2B5EF4-FFF2-40B4-BE49-F238E27FC236}">
                <a16:creationId xmlns:a16="http://schemas.microsoft.com/office/drawing/2014/main" id="{7A28284F-E708-7DC4-AC98-40DA2015FABC}"/>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4" name="Group 83">
            <a:extLst>
              <a:ext uri="{FF2B5EF4-FFF2-40B4-BE49-F238E27FC236}">
                <a16:creationId xmlns:a16="http://schemas.microsoft.com/office/drawing/2014/main" id="{0F0D54AA-B384-F790-25E7-B191CB993B21}"/>
              </a:ext>
            </a:extLst>
          </p:cNvPr>
          <p:cNvGrpSpPr/>
          <p:nvPr/>
        </p:nvGrpSpPr>
        <p:grpSpPr>
          <a:xfrm>
            <a:off x="20974" y="-147260"/>
            <a:ext cx="12244057" cy="7087558"/>
            <a:chOff x="13882357" y="-129924"/>
            <a:chExt cx="12244057" cy="7087558"/>
          </a:xfrm>
        </p:grpSpPr>
        <p:sp>
          <p:nvSpPr>
            <p:cNvPr id="85" name="Rectangle 84">
              <a:extLst>
                <a:ext uri="{FF2B5EF4-FFF2-40B4-BE49-F238E27FC236}">
                  <a16:creationId xmlns:a16="http://schemas.microsoft.com/office/drawing/2014/main" id="{1CE3C3CC-C244-6D3D-43E3-6AEABA1FE04A}"/>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a:extLst>
                <a:ext uri="{FF2B5EF4-FFF2-40B4-BE49-F238E27FC236}">
                  <a16:creationId xmlns:a16="http://schemas.microsoft.com/office/drawing/2014/main" id="{1BCF469B-6729-3224-C3F0-76967EF9355D}"/>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87" name="Rectangle 86">
            <a:extLst>
              <a:ext uri="{FF2B5EF4-FFF2-40B4-BE49-F238E27FC236}">
                <a16:creationId xmlns:a16="http://schemas.microsoft.com/office/drawing/2014/main" id="{764FD24E-1571-B0EF-876A-A53B1B7C03AE}"/>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87">
            <a:extLst>
              <a:ext uri="{FF2B5EF4-FFF2-40B4-BE49-F238E27FC236}">
                <a16:creationId xmlns:a16="http://schemas.microsoft.com/office/drawing/2014/main" id="{DEE2FD08-0162-34CD-FDCC-7C9DBCAF4804}"/>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9" name="TextBox 88">
            <a:extLst>
              <a:ext uri="{FF2B5EF4-FFF2-40B4-BE49-F238E27FC236}">
                <a16:creationId xmlns:a16="http://schemas.microsoft.com/office/drawing/2014/main" id="{0F7AAAB0-72A3-0C67-4D3C-4C34640AD502}"/>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90" name="TextBox 89">
            <a:extLst>
              <a:ext uri="{FF2B5EF4-FFF2-40B4-BE49-F238E27FC236}">
                <a16:creationId xmlns:a16="http://schemas.microsoft.com/office/drawing/2014/main" id="{C4ACE488-5227-431C-5209-D6760B6E50EA}"/>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91" name="Picture 90" descr="Arduino Uno - Wikipedia">
            <a:extLst>
              <a:ext uri="{FF2B5EF4-FFF2-40B4-BE49-F238E27FC236}">
                <a16:creationId xmlns:a16="http://schemas.microsoft.com/office/drawing/2014/main" id="{CED69623-3BBB-AACA-6A08-EDA8FC9AF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2906D32B-BC29-D37B-BD39-995890F463FC}"/>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93" name="TextBox 92">
            <a:extLst>
              <a:ext uri="{FF2B5EF4-FFF2-40B4-BE49-F238E27FC236}">
                <a16:creationId xmlns:a16="http://schemas.microsoft.com/office/drawing/2014/main" id="{35F7A0ED-AF0E-6797-8401-7B429D215E59}"/>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94" name="Picture 93" descr="Sx1278 Lora Module 433m 10km Ra-02 Wireless Spread Spectrum Transmission  Socket For Smart Home Diy">
            <a:extLst>
              <a:ext uri="{FF2B5EF4-FFF2-40B4-BE49-F238E27FC236}">
                <a16:creationId xmlns:a16="http://schemas.microsoft.com/office/drawing/2014/main" id="{183EBEFC-76CB-F0EA-DE62-DB2DF062B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9AD2DEF1-9891-76E1-F3F2-795BFB99CEF8}"/>
              </a:ext>
            </a:extLst>
          </p:cNvPr>
          <p:cNvSpPr/>
          <p:nvPr/>
        </p:nvSpPr>
        <p:spPr>
          <a:xfrm>
            <a:off x="12433336" y="-55198"/>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137">
            <a:extLst>
              <a:ext uri="{FF2B5EF4-FFF2-40B4-BE49-F238E27FC236}">
                <a16:creationId xmlns:a16="http://schemas.microsoft.com/office/drawing/2014/main" id="{B11F7E96-981D-119A-B4CA-BC9E5F5447C5}"/>
              </a:ext>
            </a:extLst>
          </p:cNvPr>
          <p:cNvSpPr/>
          <p:nvPr/>
        </p:nvSpPr>
        <p:spPr>
          <a:xfrm>
            <a:off x="13380224" y="-62770"/>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Rectangle 138">
            <a:extLst>
              <a:ext uri="{FF2B5EF4-FFF2-40B4-BE49-F238E27FC236}">
                <a16:creationId xmlns:a16="http://schemas.microsoft.com/office/drawing/2014/main" id="{22847071-E1AD-4FE7-E527-AAE8C5E286FF}"/>
              </a:ext>
            </a:extLst>
          </p:cNvPr>
          <p:cNvSpPr/>
          <p:nvPr/>
        </p:nvSpPr>
        <p:spPr>
          <a:xfrm>
            <a:off x="13380224" y="-55199"/>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0" name="Picture 139">
            <a:extLst>
              <a:ext uri="{FF2B5EF4-FFF2-40B4-BE49-F238E27FC236}">
                <a16:creationId xmlns:a16="http://schemas.microsoft.com/office/drawing/2014/main" id="{49E7E139-B0EE-895B-8719-830BA61457DD}"/>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20687109" y="5272414"/>
            <a:ext cx="2586087" cy="1421937"/>
          </a:xfrm>
          <a:prstGeom prst="rect">
            <a:avLst/>
          </a:prstGeom>
        </p:spPr>
      </p:pic>
      <p:pic>
        <p:nvPicPr>
          <p:cNvPr id="141" name="Picture 140">
            <a:extLst>
              <a:ext uri="{FF2B5EF4-FFF2-40B4-BE49-F238E27FC236}">
                <a16:creationId xmlns:a16="http://schemas.microsoft.com/office/drawing/2014/main" id="{C9BEA0F6-F7E0-D086-0535-981A22185479}"/>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14369421" y="3972221"/>
            <a:ext cx="3297938" cy="2795424"/>
          </a:xfrm>
          <a:prstGeom prst="rect">
            <a:avLst/>
          </a:prstGeom>
        </p:spPr>
      </p:pic>
      <p:pic>
        <p:nvPicPr>
          <p:cNvPr id="142" name="Picture 141">
            <a:extLst>
              <a:ext uri="{FF2B5EF4-FFF2-40B4-BE49-F238E27FC236}">
                <a16:creationId xmlns:a16="http://schemas.microsoft.com/office/drawing/2014/main" id="{D541C10B-004F-E0C7-551A-3C8FDA2BE1E4}"/>
              </a:ext>
            </a:extLst>
          </p:cNvPr>
          <p:cNvPicPr>
            <a:picLocks noChangeAspect="1"/>
          </p:cNvPicPr>
          <p:nvPr/>
        </p:nvPicPr>
        <p:blipFill>
          <a:blip r:embed="rId14"/>
          <a:srcRect l="5746" r="10249" b="2193"/>
          <a:stretch>
            <a:fillRect/>
          </a:stretch>
        </p:blipFill>
        <p:spPr>
          <a:xfrm rot="20805569">
            <a:off x="20360046" y="2069218"/>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143" name="TextBox 142">
            <a:extLst>
              <a:ext uri="{FF2B5EF4-FFF2-40B4-BE49-F238E27FC236}">
                <a16:creationId xmlns:a16="http://schemas.microsoft.com/office/drawing/2014/main" id="{6BDC526D-C375-C345-72B9-A975E4CE4546}"/>
              </a:ext>
            </a:extLst>
          </p:cNvPr>
          <p:cNvSpPr txBox="1"/>
          <p:nvPr/>
        </p:nvSpPr>
        <p:spPr>
          <a:xfrm>
            <a:off x="19993127" y="1145195"/>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144" name="TextBox 143">
            <a:extLst>
              <a:ext uri="{FF2B5EF4-FFF2-40B4-BE49-F238E27FC236}">
                <a16:creationId xmlns:a16="http://schemas.microsoft.com/office/drawing/2014/main" id="{348FC72E-76A8-F7C1-20AB-5F7AD49BB08B}"/>
              </a:ext>
            </a:extLst>
          </p:cNvPr>
          <p:cNvSpPr txBox="1"/>
          <p:nvPr/>
        </p:nvSpPr>
        <p:spPr>
          <a:xfrm>
            <a:off x="13531234" y="1331870"/>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145" name="Picture 144">
            <a:extLst>
              <a:ext uri="{FF2B5EF4-FFF2-40B4-BE49-F238E27FC236}">
                <a16:creationId xmlns:a16="http://schemas.microsoft.com/office/drawing/2014/main" id="{D31F0572-AF5C-B0AB-F4E6-A0A9A56F75C1}"/>
              </a:ext>
            </a:extLst>
          </p:cNvPr>
          <p:cNvPicPr>
            <a:picLocks noChangeAspect="1"/>
          </p:cNvPicPr>
          <p:nvPr/>
        </p:nvPicPr>
        <p:blipFill>
          <a:blip r:embed="rId15"/>
          <a:srcRect t="4803" r="8019" b="1444"/>
          <a:stretch>
            <a:fillRect/>
          </a:stretch>
        </p:blipFill>
        <p:spPr>
          <a:xfrm rot="17212022">
            <a:off x="14923071" y="1287882"/>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146" name="Picture 145">
            <a:extLst>
              <a:ext uri="{FF2B5EF4-FFF2-40B4-BE49-F238E27FC236}">
                <a16:creationId xmlns:a16="http://schemas.microsoft.com/office/drawing/2014/main" id="{D0246878-DDF9-C7A3-FDAD-AA22E05B3B0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5274287" y="4782025"/>
            <a:ext cx="1488208" cy="1488208"/>
          </a:xfrm>
          <a:prstGeom prst="rect">
            <a:avLst/>
          </a:prstGeom>
        </p:spPr>
      </p:pic>
    </p:spTree>
    <p:extLst>
      <p:ext uri="{BB962C8B-B14F-4D97-AF65-F5344CB8AC3E}">
        <p14:creationId xmlns:p14="http://schemas.microsoft.com/office/powerpoint/2010/main" val="990769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83AD8715-5828-3174-60D2-B9CCF4398B5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68" name="Rectangle 67">
            <a:extLst>
              <a:ext uri="{FF2B5EF4-FFF2-40B4-BE49-F238E27FC236}">
                <a16:creationId xmlns:a16="http://schemas.microsoft.com/office/drawing/2014/main" id="{18C08D17-5EC5-DE12-5B8A-9052742F5972}"/>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BF56FAEE-EFEB-95A5-0F00-8D9EDBDE18EF}"/>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70" name="TextBox 69">
            <a:extLst>
              <a:ext uri="{FF2B5EF4-FFF2-40B4-BE49-F238E27FC236}">
                <a16:creationId xmlns:a16="http://schemas.microsoft.com/office/drawing/2014/main" id="{90C22EF8-F36F-25A5-BF4D-F159880C0097}"/>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71" name="TextBox 70">
            <a:extLst>
              <a:ext uri="{FF2B5EF4-FFF2-40B4-BE49-F238E27FC236}">
                <a16:creationId xmlns:a16="http://schemas.microsoft.com/office/drawing/2014/main" id="{743DACA5-746D-6FF6-8AC4-BD4A74DA0CB6}"/>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F2994366-6ABA-DCF0-238C-9DECB94EC6E0}"/>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90152A72-89F8-AF76-7018-C0FBCD5B9684}"/>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3038D5E0-9D8B-543D-B6F8-A8DAE6F8B00B}"/>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TextBox 74">
            <a:extLst>
              <a:ext uri="{FF2B5EF4-FFF2-40B4-BE49-F238E27FC236}">
                <a16:creationId xmlns:a16="http://schemas.microsoft.com/office/drawing/2014/main" id="{054D4B18-BD12-3A9D-92C5-062A5C5A3692}"/>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76" name="TextBox 75">
            <a:extLst>
              <a:ext uri="{FF2B5EF4-FFF2-40B4-BE49-F238E27FC236}">
                <a16:creationId xmlns:a16="http://schemas.microsoft.com/office/drawing/2014/main" id="{CF974B64-7985-4F1D-2F16-06223547955B}"/>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77" name="TextBox 76">
            <a:extLst>
              <a:ext uri="{FF2B5EF4-FFF2-40B4-BE49-F238E27FC236}">
                <a16:creationId xmlns:a16="http://schemas.microsoft.com/office/drawing/2014/main" id="{2EE82BF5-354C-2916-3846-F9276F444ACE}"/>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78" name="Rectangle 77">
            <a:extLst>
              <a:ext uri="{FF2B5EF4-FFF2-40B4-BE49-F238E27FC236}">
                <a16:creationId xmlns:a16="http://schemas.microsoft.com/office/drawing/2014/main" id="{C26E8777-B6E5-BBE0-AAE7-F75D8C36E43B}"/>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a:extLst>
              <a:ext uri="{FF2B5EF4-FFF2-40B4-BE49-F238E27FC236}">
                <a16:creationId xmlns:a16="http://schemas.microsoft.com/office/drawing/2014/main" id="{DA05A10A-3ABE-4306-8766-6D13A0763DC2}"/>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2AF6D825-AFE0-F7D4-F76B-E168CC31D11E}"/>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81" name="Table 80">
            <a:extLst>
              <a:ext uri="{FF2B5EF4-FFF2-40B4-BE49-F238E27FC236}">
                <a16:creationId xmlns:a16="http://schemas.microsoft.com/office/drawing/2014/main" id="{C2DEF343-3397-AA50-3D4F-2DC82888B7B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82" name="Rectangle 81">
            <a:extLst>
              <a:ext uri="{FF2B5EF4-FFF2-40B4-BE49-F238E27FC236}">
                <a16:creationId xmlns:a16="http://schemas.microsoft.com/office/drawing/2014/main" id="{1607C386-8058-A3D1-9676-CCB45494B693}"/>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82">
            <a:extLst>
              <a:ext uri="{FF2B5EF4-FFF2-40B4-BE49-F238E27FC236}">
                <a16:creationId xmlns:a16="http://schemas.microsoft.com/office/drawing/2014/main" id="{7A28284F-E708-7DC4-AC98-40DA2015FABC}"/>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4" name="Group 83">
            <a:extLst>
              <a:ext uri="{FF2B5EF4-FFF2-40B4-BE49-F238E27FC236}">
                <a16:creationId xmlns:a16="http://schemas.microsoft.com/office/drawing/2014/main" id="{0F0D54AA-B384-F790-25E7-B191CB993B21}"/>
              </a:ext>
            </a:extLst>
          </p:cNvPr>
          <p:cNvGrpSpPr/>
          <p:nvPr/>
        </p:nvGrpSpPr>
        <p:grpSpPr>
          <a:xfrm>
            <a:off x="20974" y="-147260"/>
            <a:ext cx="12244057" cy="7087558"/>
            <a:chOff x="13882357" y="-129924"/>
            <a:chExt cx="12244057" cy="7087558"/>
          </a:xfrm>
        </p:grpSpPr>
        <p:sp>
          <p:nvSpPr>
            <p:cNvPr id="85" name="Rectangle 84">
              <a:extLst>
                <a:ext uri="{FF2B5EF4-FFF2-40B4-BE49-F238E27FC236}">
                  <a16:creationId xmlns:a16="http://schemas.microsoft.com/office/drawing/2014/main" id="{1CE3C3CC-C244-6D3D-43E3-6AEABA1FE04A}"/>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a:extLst>
                <a:ext uri="{FF2B5EF4-FFF2-40B4-BE49-F238E27FC236}">
                  <a16:creationId xmlns:a16="http://schemas.microsoft.com/office/drawing/2014/main" id="{1BCF469B-6729-3224-C3F0-76967EF9355D}"/>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87" name="Rectangle 86">
            <a:extLst>
              <a:ext uri="{FF2B5EF4-FFF2-40B4-BE49-F238E27FC236}">
                <a16:creationId xmlns:a16="http://schemas.microsoft.com/office/drawing/2014/main" id="{764FD24E-1571-B0EF-876A-A53B1B7C03AE}"/>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87">
            <a:extLst>
              <a:ext uri="{FF2B5EF4-FFF2-40B4-BE49-F238E27FC236}">
                <a16:creationId xmlns:a16="http://schemas.microsoft.com/office/drawing/2014/main" id="{DEE2FD08-0162-34CD-FDCC-7C9DBCAF4804}"/>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9" name="TextBox 88">
            <a:extLst>
              <a:ext uri="{FF2B5EF4-FFF2-40B4-BE49-F238E27FC236}">
                <a16:creationId xmlns:a16="http://schemas.microsoft.com/office/drawing/2014/main" id="{0F7AAAB0-72A3-0C67-4D3C-4C34640AD502}"/>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90" name="TextBox 89">
            <a:extLst>
              <a:ext uri="{FF2B5EF4-FFF2-40B4-BE49-F238E27FC236}">
                <a16:creationId xmlns:a16="http://schemas.microsoft.com/office/drawing/2014/main" id="{C4ACE488-5227-431C-5209-D6760B6E50EA}"/>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91" name="Picture 90" descr="Arduino Uno - Wikipedia">
            <a:extLst>
              <a:ext uri="{FF2B5EF4-FFF2-40B4-BE49-F238E27FC236}">
                <a16:creationId xmlns:a16="http://schemas.microsoft.com/office/drawing/2014/main" id="{CED69623-3BBB-AACA-6A08-EDA8FC9AF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2906D32B-BC29-D37B-BD39-995890F463FC}"/>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93" name="TextBox 92">
            <a:extLst>
              <a:ext uri="{FF2B5EF4-FFF2-40B4-BE49-F238E27FC236}">
                <a16:creationId xmlns:a16="http://schemas.microsoft.com/office/drawing/2014/main" id="{35F7A0ED-AF0E-6797-8401-7B429D215E59}"/>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94" name="Picture 93" descr="Sx1278 Lora Module 433m 10km Ra-02 Wireless Spread Spectrum Transmission  Socket For Smart Home Diy">
            <a:extLst>
              <a:ext uri="{FF2B5EF4-FFF2-40B4-BE49-F238E27FC236}">
                <a16:creationId xmlns:a16="http://schemas.microsoft.com/office/drawing/2014/main" id="{183EBEFC-76CB-F0EA-DE62-DB2DF062B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9AD2DEF1-9891-76E1-F3F2-795BFB99CEF8}"/>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137">
            <a:extLst>
              <a:ext uri="{FF2B5EF4-FFF2-40B4-BE49-F238E27FC236}">
                <a16:creationId xmlns:a16="http://schemas.microsoft.com/office/drawing/2014/main" id="{B11F7E96-981D-119A-B4CA-BC9E5F5447C5}"/>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Rectangle 138">
            <a:extLst>
              <a:ext uri="{FF2B5EF4-FFF2-40B4-BE49-F238E27FC236}">
                <a16:creationId xmlns:a16="http://schemas.microsoft.com/office/drawing/2014/main" id="{22847071-E1AD-4FE7-E527-AAE8C5E286FF}"/>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0" name="Picture 139">
            <a:extLst>
              <a:ext uri="{FF2B5EF4-FFF2-40B4-BE49-F238E27FC236}">
                <a16:creationId xmlns:a16="http://schemas.microsoft.com/office/drawing/2014/main" id="{49E7E139-B0EE-895B-8719-830BA61457DD}"/>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141" name="Picture 140">
            <a:extLst>
              <a:ext uri="{FF2B5EF4-FFF2-40B4-BE49-F238E27FC236}">
                <a16:creationId xmlns:a16="http://schemas.microsoft.com/office/drawing/2014/main" id="{C9BEA0F6-F7E0-D086-0535-981A22185479}"/>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142" name="Picture 141">
            <a:extLst>
              <a:ext uri="{FF2B5EF4-FFF2-40B4-BE49-F238E27FC236}">
                <a16:creationId xmlns:a16="http://schemas.microsoft.com/office/drawing/2014/main" id="{D541C10B-004F-E0C7-551A-3C8FDA2BE1E4}"/>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143" name="TextBox 142">
            <a:extLst>
              <a:ext uri="{FF2B5EF4-FFF2-40B4-BE49-F238E27FC236}">
                <a16:creationId xmlns:a16="http://schemas.microsoft.com/office/drawing/2014/main" id="{6BDC526D-C375-C345-72B9-A975E4CE4546}"/>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144" name="TextBox 143">
            <a:extLst>
              <a:ext uri="{FF2B5EF4-FFF2-40B4-BE49-F238E27FC236}">
                <a16:creationId xmlns:a16="http://schemas.microsoft.com/office/drawing/2014/main" id="{348FC72E-76A8-F7C1-20AB-5F7AD49BB08B}"/>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145" name="Picture 144">
            <a:extLst>
              <a:ext uri="{FF2B5EF4-FFF2-40B4-BE49-F238E27FC236}">
                <a16:creationId xmlns:a16="http://schemas.microsoft.com/office/drawing/2014/main" id="{D31F0572-AF5C-B0AB-F4E6-A0A9A56F75C1}"/>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146" name="Picture 145">
            <a:extLst>
              <a:ext uri="{FF2B5EF4-FFF2-40B4-BE49-F238E27FC236}">
                <a16:creationId xmlns:a16="http://schemas.microsoft.com/office/drawing/2014/main" id="{D0246878-DDF9-C7A3-FDAD-AA22E05B3B0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Tree>
    <p:extLst>
      <p:ext uri="{BB962C8B-B14F-4D97-AF65-F5344CB8AC3E}">
        <p14:creationId xmlns:p14="http://schemas.microsoft.com/office/powerpoint/2010/main" val="423516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fill="hold"/>
                                        <p:tgtEl>
                                          <p:spTgt spid="140"/>
                                        </p:tgtEl>
                                        <p:attrNameLst>
                                          <p:attrName>ppt_x</p:attrName>
                                        </p:attrNameLst>
                                      </p:cBhvr>
                                      <p:tavLst>
                                        <p:tav tm="0">
                                          <p:val>
                                            <p:strVal val="#ppt_x"/>
                                          </p:val>
                                        </p:tav>
                                        <p:tav tm="100000">
                                          <p:val>
                                            <p:strVal val="#ppt_x"/>
                                          </p:val>
                                        </p:tav>
                                      </p:tavLst>
                                    </p:anim>
                                    <p:anim calcmode="lin" valueType="num">
                                      <p:cBhvr additive="base">
                                        <p:cTn id="8"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46AB1-3777-F8C1-4C53-D34EDC69C4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470F13E-B82B-3919-AF66-ABAE529B064E}"/>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A98DA3C-471A-5D6E-07C3-93A32F4004C2}"/>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4CAF7019-EBE3-D41B-EA00-513B8B6D5F4A}"/>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D0A0E47B-133F-FA70-FB6D-4DCC6B6B9D3F}"/>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AAF00F3-6734-5020-E434-074C367E5BB5}"/>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645A681-C80C-898E-1D0E-79A41A1B6F3A}"/>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65D56F8-37A9-51EC-DF33-1CF5F47E0CC7}"/>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87D75EA-13E2-9003-98F0-FEC4AD65C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E695F07-9B5B-AAD9-BA65-B4874F1CB203}"/>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7" name="TextBox 16">
            <a:extLst>
              <a:ext uri="{FF2B5EF4-FFF2-40B4-BE49-F238E27FC236}">
                <a16:creationId xmlns:a16="http://schemas.microsoft.com/office/drawing/2014/main" id="{CF535135-BB8D-0B84-FB82-FB8CEB4B33AB}"/>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18" name="Rectangle 17">
            <a:extLst>
              <a:ext uri="{FF2B5EF4-FFF2-40B4-BE49-F238E27FC236}">
                <a16:creationId xmlns:a16="http://schemas.microsoft.com/office/drawing/2014/main" id="{8A38A0D1-69AE-04C6-7142-1DAD0AF1A407}"/>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20DDC09-E737-8B28-EA1E-B11A27E50338}"/>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AED2E80-E1DD-7F10-0244-DD0B1A8B592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21" name="Table 20">
            <a:extLst>
              <a:ext uri="{FF2B5EF4-FFF2-40B4-BE49-F238E27FC236}">
                <a16:creationId xmlns:a16="http://schemas.microsoft.com/office/drawing/2014/main" id="{4D79F5FA-B04F-0964-36EE-DD1535DC2F96}"/>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2" name="Rectangle 21">
            <a:extLst>
              <a:ext uri="{FF2B5EF4-FFF2-40B4-BE49-F238E27FC236}">
                <a16:creationId xmlns:a16="http://schemas.microsoft.com/office/drawing/2014/main" id="{F3753C5F-18A9-873C-F944-407467412D4A}"/>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C156499-0CC4-29FA-7C76-A47B91FF409B}"/>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109FE0F-F002-CE8A-6199-8D5D82928BDF}"/>
              </a:ext>
            </a:extLst>
          </p:cNvPr>
          <p:cNvGrpSpPr/>
          <p:nvPr/>
        </p:nvGrpSpPr>
        <p:grpSpPr>
          <a:xfrm>
            <a:off x="20974" y="-147260"/>
            <a:ext cx="12244057" cy="7087558"/>
            <a:chOff x="13882357" y="-129924"/>
            <a:chExt cx="12244057" cy="7087558"/>
          </a:xfrm>
        </p:grpSpPr>
        <p:sp>
          <p:nvSpPr>
            <p:cNvPr id="25" name="Rectangle 24">
              <a:extLst>
                <a:ext uri="{FF2B5EF4-FFF2-40B4-BE49-F238E27FC236}">
                  <a16:creationId xmlns:a16="http://schemas.microsoft.com/office/drawing/2014/main" id="{14A45CFB-24C7-250D-0298-9818363460F5}"/>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9285CDD-FACB-4C8B-6468-FF433A4E5457}"/>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27" name="Rectangle 26">
            <a:extLst>
              <a:ext uri="{FF2B5EF4-FFF2-40B4-BE49-F238E27FC236}">
                <a16:creationId xmlns:a16="http://schemas.microsoft.com/office/drawing/2014/main" id="{7B341B9B-5E76-C6E4-E000-A0EB5A008D51}"/>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94AA135-615C-314C-01EA-64FFD648AEBE}"/>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785232B6-687B-1ED9-540F-F01B4A6E27E0}"/>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0" name="TextBox 29">
            <a:extLst>
              <a:ext uri="{FF2B5EF4-FFF2-40B4-BE49-F238E27FC236}">
                <a16:creationId xmlns:a16="http://schemas.microsoft.com/office/drawing/2014/main" id="{BD2581E9-83CC-9015-899B-CC8EFC741604}"/>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1" name="Picture 30" descr="Arduino Uno - Wikipedia">
            <a:extLst>
              <a:ext uri="{FF2B5EF4-FFF2-40B4-BE49-F238E27FC236}">
                <a16:creationId xmlns:a16="http://schemas.microsoft.com/office/drawing/2014/main" id="{A2DF5041-1325-4A34-A5B9-9FD23080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F4429F9-1186-24AF-078D-C632D00C2AA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33" name="TextBox 32">
            <a:extLst>
              <a:ext uri="{FF2B5EF4-FFF2-40B4-BE49-F238E27FC236}">
                <a16:creationId xmlns:a16="http://schemas.microsoft.com/office/drawing/2014/main" id="{DC92C85A-8B33-6C5F-D60D-2B5E3C6B77EE}"/>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34" name="Picture 33" descr="Sx1278 Lora Module 433m 10km Ra-02 Wireless Spread Spectrum Transmission  Socket For Smart Home Diy">
            <a:extLst>
              <a:ext uri="{FF2B5EF4-FFF2-40B4-BE49-F238E27FC236}">
                <a16:creationId xmlns:a16="http://schemas.microsoft.com/office/drawing/2014/main" id="{BBD85C4E-94C9-74AC-559C-CBCCC81A2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EC96B8-E30B-F091-56A1-C1245C26C73C}"/>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03FDF26-5618-9D24-5841-0840B6094E34}"/>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3D82A37-7A98-0AF6-B45D-F114AF5C86F5}"/>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4E6A0E6-80D7-9564-DC73-55CC7B5E30E8}"/>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39" name="Picture 38">
            <a:extLst>
              <a:ext uri="{FF2B5EF4-FFF2-40B4-BE49-F238E27FC236}">
                <a16:creationId xmlns:a16="http://schemas.microsoft.com/office/drawing/2014/main" id="{13A53B9B-6C87-1F58-7874-DF62E462D134}"/>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40" name="Picture 39">
            <a:extLst>
              <a:ext uri="{FF2B5EF4-FFF2-40B4-BE49-F238E27FC236}">
                <a16:creationId xmlns:a16="http://schemas.microsoft.com/office/drawing/2014/main" id="{2BB11B84-2C18-66CD-7B09-522E3E282D72}"/>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41" name="TextBox 40">
            <a:extLst>
              <a:ext uri="{FF2B5EF4-FFF2-40B4-BE49-F238E27FC236}">
                <a16:creationId xmlns:a16="http://schemas.microsoft.com/office/drawing/2014/main" id="{91D3305A-CFD7-09CE-4C41-D917591DC868}"/>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42" name="TextBox 41">
            <a:extLst>
              <a:ext uri="{FF2B5EF4-FFF2-40B4-BE49-F238E27FC236}">
                <a16:creationId xmlns:a16="http://schemas.microsoft.com/office/drawing/2014/main" id="{8C1F2694-E48E-45AD-4B43-0DD4F6578159}"/>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43" name="Picture 42">
            <a:extLst>
              <a:ext uri="{FF2B5EF4-FFF2-40B4-BE49-F238E27FC236}">
                <a16:creationId xmlns:a16="http://schemas.microsoft.com/office/drawing/2014/main" id="{E4740253-8498-2909-3209-62D7BBE4A6E8}"/>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44" name="Picture 43">
            <a:extLst>
              <a:ext uri="{FF2B5EF4-FFF2-40B4-BE49-F238E27FC236}">
                <a16:creationId xmlns:a16="http://schemas.microsoft.com/office/drawing/2014/main" id="{0FEF940A-0102-88A8-5774-B19D754C16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
        <p:nvSpPr>
          <p:cNvPr id="45" name="Rectangle 44">
            <a:extLst>
              <a:ext uri="{FF2B5EF4-FFF2-40B4-BE49-F238E27FC236}">
                <a16:creationId xmlns:a16="http://schemas.microsoft.com/office/drawing/2014/main" id="{A0A81A49-103E-1BCE-99CC-9B950C8B46E3}"/>
              </a:ext>
            </a:extLst>
          </p:cNvPr>
          <p:cNvSpPr/>
          <p:nvPr/>
        </p:nvSpPr>
        <p:spPr>
          <a:xfrm>
            <a:off x="12672384" y="-113423"/>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3C7125C-EDC7-266B-8272-7CB81DC8FBF9}"/>
              </a:ext>
            </a:extLst>
          </p:cNvPr>
          <p:cNvSpPr/>
          <p:nvPr/>
        </p:nvSpPr>
        <p:spPr>
          <a:xfrm>
            <a:off x="13546474" y="-113423"/>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7BEDE08-62DF-D86C-606B-03A9D31BE14E}"/>
              </a:ext>
            </a:extLst>
          </p:cNvPr>
          <p:cNvSpPr txBox="1"/>
          <p:nvPr/>
        </p:nvSpPr>
        <p:spPr>
          <a:xfrm>
            <a:off x="15648592" y="-70341"/>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8EF254DF-5B22-33A7-04DD-A6EB7A0979B6}"/>
              </a:ext>
            </a:extLst>
          </p:cNvPr>
          <p:cNvSpPr txBox="1"/>
          <p:nvPr/>
        </p:nvSpPr>
        <p:spPr>
          <a:xfrm>
            <a:off x="19512139" y="1471921"/>
            <a:ext cx="5885493" cy="5078313"/>
          </a:xfrm>
          <a:prstGeom prst="rect">
            <a:avLst/>
          </a:prstGeom>
          <a:noFill/>
        </p:spPr>
        <p:txBody>
          <a:bodyPr wrap="square" rtlCol="0">
            <a:spAutoFit/>
          </a:bodyPr>
          <a:lstStyle/>
          <a:p>
            <a:r>
              <a:rPr lang="en-IN" dirty="0">
                <a:solidFill>
                  <a:schemeClr val="bg1"/>
                </a:solidFill>
              </a:rPr>
              <a:t>LoRa VCC to Arduino 3.3V or an external 3.3V power supply (check the module's voltage requirements).</a:t>
            </a:r>
          </a:p>
          <a:p>
            <a:endParaRPr lang="en-IN" dirty="0">
              <a:solidFill>
                <a:schemeClr val="bg1"/>
              </a:solidFill>
            </a:endParaRPr>
          </a:p>
          <a:p>
            <a:r>
              <a:rPr lang="en-IN" dirty="0">
                <a:solidFill>
                  <a:schemeClr val="bg1"/>
                </a:solidFill>
              </a:rPr>
              <a:t>​LoRa GND to Arduino GND.​</a:t>
            </a:r>
          </a:p>
          <a:p>
            <a:endParaRPr lang="en-IN" dirty="0">
              <a:solidFill>
                <a:schemeClr val="bg1"/>
              </a:solidFill>
            </a:endParaRPr>
          </a:p>
          <a:p>
            <a:r>
              <a:rPr lang="en-IN" dirty="0">
                <a:solidFill>
                  <a:schemeClr val="bg1"/>
                </a:solidFill>
              </a:rPr>
              <a:t>LoRa SCK to Arduino SCK, 13 (SCK is the SPI clock pin).​</a:t>
            </a:r>
          </a:p>
          <a:p>
            <a:endParaRPr lang="en-IN" dirty="0">
              <a:solidFill>
                <a:schemeClr val="bg1"/>
              </a:solidFill>
            </a:endParaRPr>
          </a:p>
          <a:p>
            <a:r>
              <a:rPr lang="en-IN" dirty="0">
                <a:solidFill>
                  <a:schemeClr val="bg1"/>
                </a:solidFill>
              </a:rPr>
              <a:t>LoRa MISO to Arduino MISO, 12(Master In Slave Out).​</a:t>
            </a:r>
          </a:p>
          <a:p>
            <a:endParaRPr lang="en-IN" dirty="0">
              <a:solidFill>
                <a:schemeClr val="bg1"/>
              </a:solidFill>
            </a:endParaRPr>
          </a:p>
          <a:p>
            <a:r>
              <a:rPr lang="en-IN" dirty="0">
                <a:solidFill>
                  <a:schemeClr val="bg1"/>
                </a:solidFill>
              </a:rPr>
              <a:t>LoRa MOSI to Arduino MOSI, 11 (Master Out Slave In).</a:t>
            </a:r>
          </a:p>
          <a:p>
            <a:endParaRPr lang="en-IN" dirty="0">
              <a:solidFill>
                <a:schemeClr val="bg1"/>
              </a:solidFill>
            </a:endParaRPr>
          </a:p>
          <a:p>
            <a:r>
              <a:rPr lang="en-IN" dirty="0">
                <a:solidFill>
                  <a:schemeClr val="bg1"/>
                </a:solidFill>
              </a:rPr>
              <a:t>​LoRa NSS (or CS) to an Arduino digital pin (e.g., D10).</a:t>
            </a:r>
          </a:p>
          <a:p>
            <a:endParaRPr lang="en-IN" dirty="0">
              <a:solidFill>
                <a:schemeClr val="bg1"/>
              </a:solidFill>
            </a:endParaRPr>
          </a:p>
          <a:p>
            <a:r>
              <a:rPr lang="en-IN" dirty="0">
                <a:solidFill>
                  <a:schemeClr val="bg1"/>
                </a:solidFill>
              </a:rPr>
              <a:t>​LoRa DIO0 to an Arduino digital pin (e.g., D2) - this is the interrupt pin used to receive data.​</a:t>
            </a:r>
          </a:p>
          <a:p>
            <a:endParaRPr lang="en-IN" dirty="0">
              <a:solidFill>
                <a:schemeClr val="bg1"/>
              </a:solidFill>
            </a:endParaRPr>
          </a:p>
          <a:p>
            <a:r>
              <a:rPr lang="en-IN" dirty="0">
                <a:solidFill>
                  <a:schemeClr val="bg1"/>
                </a:solidFill>
              </a:rPr>
              <a:t>LoRa RST (Reset) to an Arduino digital pin (e.g., D9) if available; otherwise, you can connect it directly to 3.3V.​</a:t>
            </a:r>
          </a:p>
        </p:txBody>
      </p:sp>
      <p:pic>
        <p:nvPicPr>
          <p:cNvPr id="49" name="Picture 48">
            <a:extLst>
              <a:ext uri="{FF2B5EF4-FFF2-40B4-BE49-F238E27FC236}">
                <a16:creationId xmlns:a16="http://schemas.microsoft.com/office/drawing/2014/main" id="{C522E576-0588-246C-024E-3856458BC5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819857" y="2149933"/>
            <a:ext cx="5403986" cy="2735768"/>
          </a:xfrm>
          <a:prstGeom prst="rect">
            <a:avLst/>
          </a:prstGeom>
        </p:spPr>
      </p:pic>
    </p:spTree>
    <p:extLst>
      <p:ext uri="{BB962C8B-B14F-4D97-AF65-F5344CB8AC3E}">
        <p14:creationId xmlns:p14="http://schemas.microsoft.com/office/powerpoint/2010/main" val="135527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46AB1-3777-F8C1-4C53-D34EDC69C4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470F13E-B82B-3919-AF66-ABAE529B064E}"/>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A98DA3C-471A-5D6E-07C3-93A32F4004C2}"/>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4CAF7019-EBE3-D41B-EA00-513B8B6D5F4A}"/>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D0A0E47B-133F-FA70-FB6D-4DCC6B6B9D3F}"/>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AAF00F3-6734-5020-E434-074C367E5BB5}"/>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645A681-C80C-898E-1D0E-79A41A1B6F3A}"/>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65D56F8-37A9-51EC-DF33-1CF5F47E0CC7}"/>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87D75EA-13E2-9003-98F0-FEC4AD65C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E695F07-9B5B-AAD9-BA65-B4874F1CB203}"/>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7" name="TextBox 16">
            <a:extLst>
              <a:ext uri="{FF2B5EF4-FFF2-40B4-BE49-F238E27FC236}">
                <a16:creationId xmlns:a16="http://schemas.microsoft.com/office/drawing/2014/main" id="{CF535135-BB8D-0B84-FB82-FB8CEB4B33AB}"/>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18" name="Rectangle 17">
            <a:extLst>
              <a:ext uri="{FF2B5EF4-FFF2-40B4-BE49-F238E27FC236}">
                <a16:creationId xmlns:a16="http://schemas.microsoft.com/office/drawing/2014/main" id="{8A38A0D1-69AE-04C6-7142-1DAD0AF1A407}"/>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20DDC09-E737-8B28-EA1E-B11A27E50338}"/>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AED2E80-E1DD-7F10-0244-DD0B1A8B592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21" name="Table 20">
            <a:extLst>
              <a:ext uri="{FF2B5EF4-FFF2-40B4-BE49-F238E27FC236}">
                <a16:creationId xmlns:a16="http://schemas.microsoft.com/office/drawing/2014/main" id="{4D79F5FA-B04F-0964-36EE-DD1535DC2F96}"/>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2" name="Rectangle 21">
            <a:extLst>
              <a:ext uri="{FF2B5EF4-FFF2-40B4-BE49-F238E27FC236}">
                <a16:creationId xmlns:a16="http://schemas.microsoft.com/office/drawing/2014/main" id="{F3753C5F-18A9-873C-F944-407467412D4A}"/>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C156499-0CC4-29FA-7C76-A47B91FF409B}"/>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109FE0F-F002-CE8A-6199-8D5D82928BDF}"/>
              </a:ext>
            </a:extLst>
          </p:cNvPr>
          <p:cNvGrpSpPr/>
          <p:nvPr/>
        </p:nvGrpSpPr>
        <p:grpSpPr>
          <a:xfrm>
            <a:off x="20974" y="-147260"/>
            <a:ext cx="12244057" cy="7087558"/>
            <a:chOff x="13882357" y="-129924"/>
            <a:chExt cx="12244057" cy="7087558"/>
          </a:xfrm>
        </p:grpSpPr>
        <p:sp>
          <p:nvSpPr>
            <p:cNvPr id="25" name="Rectangle 24">
              <a:extLst>
                <a:ext uri="{FF2B5EF4-FFF2-40B4-BE49-F238E27FC236}">
                  <a16:creationId xmlns:a16="http://schemas.microsoft.com/office/drawing/2014/main" id="{14A45CFB-24C7-250D-0298-9818363460F5}"/>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9285CDD-FACB-4C8B-6468-FF433A4E5457}"/>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27" name="Rectangle 26">
            <a:extLst>
              <a:ext uri="{FF2B5EF4-FFF2-40B4-BE49-F238E27FC236}">
                <a16:creationId xmlns:a16="http://schemas.microsoft.com/office/drawing/2014/main" id="{7B341B9B-5E76-C6E4-E000-A0EB5A008D51}"/>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94AA135-615C-314C-01EA-64FFD648AEBE}"/>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785232B6-687B-1ED9-540F-F01B4A6E27E0}"/>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0" name="TextBox 29">
            <a:extLst>
              <a:ext uri="{FF2B5EF4-FFF2-40B4-BE49-F238E27FC236}">
                <a16:creationId xmlns:a16="http://schemas.microsoft.com/office/drawing/2014/main" id="{BD2581E9-83CC-9015-899B-CC8EFC741604}"/>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1" name="Picture 30" descr="Arduino Uno - Wikipedia">
            <a:extLst>
              <a:ext uri="{FF2B5EF4-FFF2-40B4-BE49-F238E27FC236}">
                <a16:creationId xmlns:a16="http://schemas.microsoft.com/office/drawing/2014/main" id="{A2DF5041-1325-4A34-A5B9-9FD23080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F4429F9-1186-24AF-078D-C632D00C2AA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33" name="TextBox 32">
            <a:extLst>
              <a:ext uri="{FF2B5EF4-FFF2-40B4-BE49-F238E27FC236}">
                <a16:creationId xmlns:a16="http://schemas.microsoft.com/office/drawing/2014/main" id="{DC92C85A-8B33-6C5F-D60D-2B5E3C6B77EE}"/>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34" name="Picture 33" descr="Sx1278 Lora Module 433m 10km Ra-02 Wireless Spread Spectrum Transmission  Socket For Smart Home Diy">
            <a:extLst>
              <a:ext uri="{FF2B5EF4-FFF2-40B4-BE49-F238E27FC236}">
                <a16:creationId xmlns:a16="http://schemas.microsoft.com/office/drawing/2014/main" id="{BBD85C4E-94C9-74AC-559C-CBCCC81A2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EC96B8-E30B-F091-56A1-C1245C26C73C}"/>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03FDF26-5618-9D24-5841-0840B6094E34}"/>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3D82A37-7A98-0AF6-B45D-F114AF5C86F5}"/>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4E6A0E6-80D7-9564-DC73-55CC7B5E30E8}"/>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39" name="Picture 38">
            <a:extLst>
              <a:ext uri="{FF2B5EF4-FFF2-40B4-BE49-F238E27FC236}">
                <a16:creationId xmlns:a16="http://schemas.microsoft.com/office/drawing/2014/main" id="{13A53B9B-6C87-1F58-7874-DF62E462D134}"/>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40" name="Picture 39">
            <a:extLst>
              <a:ext uri="{FF2B5EF4-FFF2-40B4-BE49-F238E27FC236}">
                <a16:creationId xmlns:a16="http://schemas.microsoft.com/office/drawing/2014/main" id="{2BB11B84-2C18-66CD-7B09-522E3E282D72}"/>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41" name="TextBox 40">
            <a:extLst>
              <a:ext uri="{FF2B5EF4-FFF2-40B4-BE49-F238E27FC236}">
                <a16:creationId xmlns:a16="http://schemas.microsoft.com/office/drawing/2014/main" id="{91D3305A-CFD7-09CE-4C41-D917591DC868}"/>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42" name="TextBox 41">
            <a:extLst>
              <a:ext uri="{FF2B5EF4-FFF2-40B4-BE49-F238E27FC236}">
                <a16:creationId xmlns:a16="http://schemas.microsoft.com/office/drawing/2014/main" id="{8C1F2694-E48E-45AD-4B43-0DD4F6578159}"/>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43" name="Picture 42">
            <a:extLst>
              <a:ext uri="{FF2B5EF4-FFF2-40B4-BE49-F238E27FC236}">
                <a16:creationId xmlns:a16="http://schemas.microsoft.com/office/drawing/2014/main" id="{E4740253-8498-2909-3209-62D7BBE4A6E8}"/>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44" name="Picture 43">
            <a:extLst>
              <a:ext uri="{FF2B5EF4-FFF2-40B4-BE49-F238E27FC236}">
                <a16:creationId xmlns:a16="http://schemas.microsoft.com/office/drawing/2014/main" id="{0FEF940A-0102-88A8-5774-B19D754C16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
        <p:nvSpPr>
          <p:cNvPr id="45" name="Rectangle 44">
            <a:extLst>
              <a:ext uri="{FF2B5EF4-FFF2-40B4-BE49-F238E27FC236}">
                <a16:creationId xmlns:a16="http://schemas.microsoft.com/office/drawing/2014/main" id="{A0A81A49-103E-1BCE-99CC-9B950C8B46E3}"/>
              </a:ext>
            </a:extLst>
          </p:cNvPr>
          <p:cNvSpPr/>
          <p:nvPr/>
        </p:nvSpPr>
        <p:spPr>
          <a:xfrm>
            <a:off x="-11290" y="-91179"/>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3C7125C-EDC7-266B-8272-7CB81DC8FBF9}"/>
              </a:ext>
            </a:extLst>
          </p:cNvPr>
          <p:cNvSpPr/>
          <p:nvPr/>
        </p:nvSpPr>
        <p:spPr>
          <a:xfrm>
            <a:off x="-3670" y="-112017"/>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7BEDE08-62DF-D86C-606B-03A9D31BE14E}"/>
              </a:ext>
            </a:extLst>
          </p:cNvPr>
          <p:cNvSpPr txBox="1"/>
          <p:nvPr/>
        </p:nvSpPr>
        <p:spPr>
          <a:xfrm>
            <a:off x="2098448" y="-68935"/>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8EF254DF-5B22-33A7-04DD-A6EB7A0979B6}"/>
              </a:ext>
            </a:extLst>
          </p:cNvPr>
          <p:cNvSpPr txBox="1"/>
          <p:nvPr/>
        </p:nvSpPr>
        <p:spPr>
          <a:xfrm>
            <a:off x="5961995" y="1473327"/>
            <a:ext cx="5885493" cy="5078313"/>
          </a:xfrm>
          <a:prstGeom prst="rect">
            <a:avLst/>
          </a:prstGeom>
          <a:noFill/>
        </p:spPr>
        <p:txBody>
          <a:bodyPr wrap="square" rtlCol="0">
            <a:spAutoFit/>
          </a:bodyPr>
          <a:lstStyle/>
          <a:p>
            <a:r>
              <a:rPr lang="en-IN" dirty="0">
                <a:solidFill>
                  <a:schemeClr val="bg1"/>
                </a:solidFill>
              </a:rPr>
              <a:t>LoRa VCC to Arduino 3.3V or an external 3.3V power supply (check the module's voltage requirements).</a:t>
            </a:r>
          </a:p>
          <a:p>
            <a:endParaRPr lang="en-IN" dirty="0">
              <a:solidFill>
                <a:schemeClr val="bg1"/>
              </a:solidFill>
            </a:endParaRPr>
          </a:p>
          <a:p>
            <a:r>
              <a:rPr lang="en-IN" dirty="0">
                <a:solidFill>
                  <a:schemeClr val="bg1"/>
                </a:solidFill>
              </a:rPr>
              <a:t>​LoRa GND to Arduino GND.​</a:t>
            </a:r>
          </a:p>
          <a:p>
            <a:endParaRPr lang="en-IN" dirty="0">
              <a:solidFill>
                <a:schemeClr val="bg1"/>
              </a:solidFill>
            </a:endParaRPr>
          </a:p>
          <a:p>
            <a:r>
              <a:rPr lang="en-IN" dirty="0">
                <a:solidFill>
                  <a:schemeClr val="bg1"/>
                </a:solidFill>
              </a:rPr>
              <a:t>LoRa SCK to Arduino SCK, 13 (SCK is the SPI clock pin).​</a:t>
            </a:r>
          </a:p>
          <a:p>
            <a:endParaRPr lang="en-IN" dirty="0">
              <a:solidFill>
                <a:schemeClr val="bg1"/>
              </a:solidFill>
            </a:endParaRPr>
          </a:p>
          <a:p>
            <a:r>
              <a:rPr lang="en-IN" dirty="0">
                <a:solidFill>
                  <a:schemeClr val="bg1"/>
                </a:solidFill>
              </a:rPr>
              <a:t>LoRa MISO to Arduino MISO, 12(Master In Slave Out).​</a:t>
            </a:r>
          </a:p>
          <a:p>
            <a:endParaRPr lang="en-IN" dirty="0">
              <a:solidFill>
                <a:schemeClr val="bg1"/>
              </a:solidFill>
            </a:endParaRPr>
          </a:p>
          <a:p>
            <a:r>
              <a:rPr lang="en-IN" dirty="0">
                <a:solidFill>
                  <a:schemeClr val="bg1"/>
                </a:solidFill>
              </a:rPr>
              <a:t>LoRa MOSI to Arduino MOSI, 11 (Master Out Slave In).</a:t>
            </a:r>
          </a:p>
          <a:p>
            <a:endParaRPr lang="en-IN" dirty="0">
              <a:solidFill>
                <a:schemeClr val="bg1"/>
              </a:solidFill>
            </a:endParaRPr>
          </a:p>
          <a:p>
            <a:r>
              <a:rPr lang="en-IN" dirty="0">
                <a:solidFill>
                  <a:schemeClr val="bg1"/>
                </a:solidFill>
              </a:rPr>
              <a:t>​LoRa NSS (or CS) to an Arduino digital pin (e.g., D10).</a:t>
            </a:r>
          </a:p>
          <a:p>
            <a:endParaRPr lang="en-IN" dirty="0">
              <a:solidFill>
                <a:schemeClr val="bg1"/>
              </a:solidFill>
            </a:endParaRPr>
          </a:p>
          <a:p>
            <a:r>
              <a:rPr lang="en-IN" dirty="0">
                <a:solidFill>
                  <a:schemeClr val="bg1"/>
                </a:solidFill>
              </a:rPr>
              <a:t>​LoRa DIO0 to an Arduino digital pin (e.g., D2) - this is the interrupt pin used to receive data.​</a:t>
            </a:r>
          </a:p>
          <a:p>
            <a:endParaRPr lang="en-IN" dirty="0">
              <a:solidFill>
                <a:schemeClr val="bg1"/>
              </a:solidFill>
            </a:endParaRPr>
          </a:p>
          <a:p>
            <a:r>
              <a:rPr lang="en-IN" dirty="0">
                <a:solidFill>
                  <a:schemeClr val="bg1"/>
                </a:solidFill>
              </a:rPr>
              <a:t>LoRa RST (Reset) to an Arduino digital pin (e.g., D9) if available; otherwise, you can connect it directly to 3.3V.​</a:t>
            </a:r>
          </a:p>
        </p:txBody>
      </p:sp>
      <p:pic>
        <p:nvPicPr>
          <p:cNvPr id="49" name="Picture 48">
            <a:extLst>
              <a:ext uri="{FF2B5EF4-FFF2-40B4-BE49-F238E27FC236}">
                <a16:creationId xmlns:a16="http://schemas.microsoft.com/office/drawing/2014/main" id="{C522E576-0588-246C-024E-3856458BC5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713" y="2151339"/>
            <a:ext cx="5403986" cy="2735768"/>
          </a:xfrm>
          <a:prstGeom prst="rect">
            <a:avLst/>
          </a:prstGeom>
        </p:spPr>
      </p:pic>
    </p:spTree>
    <p:extLst>
      <p:ext uri="{BB962C8B-B14F-4D97-AF65-F5344CB8AC3E}">
        <p14:creationId xmlns:p14="http://schemas.microsoft.com/office/powerpoint/2010/main" val="4039281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46AB1-3777-F8C1-4C53-D34EDC69C4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470F13E-B82B-3919-AF66-ABAE529B064E}"/>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A98DA3C-471A-5D6E-07C3-93A32F4004C2}"/>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4CAF7019-EBE3-D41B-EA00-513B8B6D5F4A}"/>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D0A0E47B-133F-FA70-FB6D-4DCC6B6B9D3F}"/>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AAF00F3-6734-5020-E434-074C367E5BB5}"/>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645A681-C80C-898E-1D0E-79A41A1B6F3A}"/>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65D56F8-37A9-51EC-DF33-1CF5F47E0CC7}"/>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87D75EA-13E2-9003-98F0-FEC4AD65C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E695F07-9B5B-AAD9-BA65-B4874F1CB203}"/>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7" name="TextBox 16">
            <a:extLst>
              <a:ext uri="{FF2B5EF4-FFF2-40B4-BE49-F238E27FC236}">
                <a16:creationId xmlns:a16="http://schemas.microsoft.com/office/drawing/2014/main" id="{CF535135-BB8D-0B84-FB82-FB8CEB4B33AB}"/>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18" name="Rectangle 17">
            <a:extLst>
              <a:ext uri="{FF2B5EF4-FFF2-40B4-BE49-F238E27FC236}">
                <a16:creationId xmlns:a16="http://schemas.microsoft.com/office/drawing/2014/main" id="{8A38A0D1-69AE-04C6-7142-1DAD0AF1A407}"/>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20DDC09-E737-8B28-EA1E-B11A27E50338}"/>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AED2E80-E1DD-7F10-0244-DD0B1A8B592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21" name="Table 20">
            <a:extLst>
              <a:ext uri="{FF2B5EF4-FFF2-40B4-BE49-F238E27FC236}">
                <a16:creationId xmlns:a16="http://schemas.microsoft.com/office/drawing/2014/main" id="{4D79F5FA-B04F-0964-36EE-DD1535DC2F96}"/>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2" name="Rectangle 21">
            <a:extLst>
              <a:ext uri="{FF2B5EF4-FFF2-40B4-BE49-F238E27FC236}">
                <a16:creationId xmlns:a16="http://schemas.microsoft.com/office/drawing/2014/main" id="{F3753C5F-18A9-873C-F944-407467412D4A}"/>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C156499-0CC4-29FA-7C76-A47B91FF409B}"/>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109FE0F-F002-CE8A-6199-8D5D82928BDF}"/>
              </a:ext>
            </a:extLst>
          </p:cNvPr>
          <p:cNvGrpSpPr/>
          <p:nvPr/>
        </p:nvGrpSpPr>
        <p:grpSpPr>
          <a:xfrm>
            <a:off x="20974" y="-147260"/>
            <a:ext cx="12244057" cy="7087558"/>
            <a:chOff x="13882357" y="-129924"/>
            <a:chExt cx="12244057" cy="7087558"/>
          </a:xfrm>
        </p:grpSpPr>
        <p:sp>
          <p:nvSpPr>
            <p:cNvPr id="25" name="Rectangle 24">
              <a:extLst>
                <a:ext uri="{FF2B5EF4-FFF2-40B4-BE49-F238E27FC236}">
                  <a16:creationId xmlns:a16="http://schemas.microsoft.com/office/drawing/2014/main" id="{14A45CFB-24C7-250D-0298-9818363460F5}"/>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9285CDD-FACB-4C8B-6468-FF433A4E5457}"/>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27" name="Rectangle 26">
            <a:extLst>
              <a:ext uri="{FF2B5EF4-FFF2-40B4-BE49-F238E27FC236}">
                <a16:creationId xmlns:a16="http://schemas.microsoft.com/office/drawing/2014/main" id="{7B341B9B-5E76-C6E4-E000-A0EB5A008D51}"/>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94AA135-615C-314C-01EA-64FFD648AEBE}"/>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785232B6-687B-1ED9-540F-F01B4A6E27E0}"/>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0" name="TextBox 29">
            <a:extLst>
              <a:ext uri="{FF2B5EF4-FFF2-40B4-BE49-F238E27FC236}">
                <a16:creationId xmlns:a16="http://schemas.microsoft.com/office/drawing/2014/main" id="{BD2581E9-83CC-9015-899B-CC8EFC741604}"/>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1" name="Picture 30" descr="Arduino Uno - Wikipedia">
            <a:extLst>
              <a:ext uri="{FF2B5EF4-FFF2-40B4-BE49-F238E27FC236}">
                <a16:creationId xmlns:a16="http://schemas.microsoft.com/office/drawing/2014/main" id="{A2DF5041-1325-4A34-A5B9-9FD23080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F4429F9-1186-24AF-078D-C632D00C2AA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33" name="TextBox 32">
            <a:extLst>
              <a:ext uri="{FF2B5EF4-FFF2-40B4-BE49-F238E27FC236}">
                <a16:creationId xmlns:a16="http://schemas.microsoft.com/office/drawing/2014/main" id="{DC92C85A-8B33-6C5F-D60D-2B5E3C6B77EE}"/>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34" name="Picture 33" descr="Sx1278 Lora Module 433m 10km Ra-02 Wireless Spread Spectrum Transmission  Socket For Smart Home Diy">
            <a:extLst>
              <a:ext uri="{FF2B5EF4-FFF2-40B4-BE49-F238E27FC236}">
                <a16:creationId xmlns:a16="http://schemas.microsoft.com/office/drawing/2014/main" id="{BBD85C4E-94C9-74AC-559C-CBCCC81A2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EC96B8-E30B-F091-56A1-C1245C26C73C}"/>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03FDF26-5618-9D24-5841-0840B6094E34}"/>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3D82A37-7A98-0AF6-B45D-F114AF5C86F5}"/>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4E6A0E6-80D7-9564-DC73-55CC7B5E30E8}"/>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39" name="Picture 38">
            <a:extLst>
              <a:ext uri="{FF2B5EF4-FFF2-40B4-BE49-F238E27FC236}">
                <a16:creationId xmlns:a16="http://schemas.microsoft.com/office/drawing/2014/main" id="{13A53B9B-6C87-1F58-7874-DF62E462D134}"/>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40" name="Picture 39">
            <a:extLst>
              <a:ext uri="{FF2B5EF4-FFF2-40B4-BE49-F238E27FC236}">
                <a16:creationId xmlns:a16="http://schemas.microsoft.com/office/drawing/2014/main" id="{2BB11B84-2C18-66CD-7B09-522E3E282D72}"/>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41" name="TextBox 40">
            <a:extLst>
              <a:ext uri="{FF2B5EF4-FFF2-40B4-BE49-F238E27FC236}">
                <a16:creationId xmlns:a16="http://schemas.microsoft.com/office/drawing/2014/main" id="{91D3305A-CFD7-09CE-4C41-D917591DC868}"/>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42" name="TextBox 41">
            <a:extLst>
              <a:ext uri="{FF2B5EF4-FFF2-40B4-BE49-F238E27FC236}">
                <a16:creationId xmlns:a16="http://schemas.microsoft.com/office/drawing/2014/main" id="{8C1F2694-E48E-45AD-4B43-0DD4F6578159}"/>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43" name="Picture 42">
            <a:extLst>
              <a:ext uri="{FF2B5EF4-FFF2-40B4-BE49-F238E27FC236}">
                <a16:creationId xmlns:a16="http://schemas.microsoft.com/office/drawing/2014/main" id="{E4740253-8498-2909-3209-62D7BBE4A6E8}"/>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44" name="Picture 43">
            <a:extLst>
              <a:ext uri="{FF2B5EF4-FFF2-40B4-BE49-F238E27FC236}">
                <a16:creationId xmlns:a16="http://schemas.microsoft.com/office/drawing/2014/main" id="{0FEF940A-0102-88A8-5774-B19D754C16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
        <p:nvSpPr>
          <p:cNvPr id="45" name="Rectangle 44">
            <a:extLst>
              <a:ext uri="{FF2B5EF4-FFF2-40B4-BE49-F238E27FC236}">
                <a16:creationId xmlns:a16="http://schemas.microsoft.com/office/drawing/2014/main" id="{A0A81A49-103E-1BCE-99CC-9B950C8B46E3}"/>
              </a:ext>
            </a:extLst>
          </p:cNvPr>
          <p:cNvSpPr/>
          <p:nvPr/>
        </p:nvSpPr>
        <p:spPr>
          <a:xfrm>
            <a:off x="-11290" y="-91179"/>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3C7125C-EDC7-266B-8272-7CB81DC8FBF9}"/>
              </a:ext>
            </a:extLst>
          </p:cNvPr>
          <p:cNvSpPr/>
          <p:nvPr/>
        </p:nvSpPr>
        <p:spPr>
          <a:xfrm>
            <a:off x="-3670" y="-112017"/>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7BEDE08-62DF-D86C-606B-03A9D31BE14E}"/>
              </a:ext>
            </a:extLst>
          </p:cNvPr>
          <p:cNvSpPr txBox="1"/>
          <p:nvPr/>
        </p:nvSpPr>
        <p:spPr>
          <a:xfrm>
            <a:off x="2098448" y="-68935"/>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8EF254DF-5B22-33A7-04DD-A6EB7A0979B6}"/>
              </a:ext>
            </a:extLst>
          </p:cNvPr>
          <p:cNvSpPr txBox="1"/>
          <p:nvPr/>
        </p:nvSpPr>
        <p:spPr>
          <a:xfrm>
            <a:off x="5961995" y="1473327"/>
            <a:ext cx="5885493" cy="5078313"/>
          </a:xfrm>
          <a:prstGeom prst="rect">
            <a:avLst/>
          </a:prstGeom>
          <a:noFill/>
        </p:spPr>
        <p:txBody>
          <a:bodyPr wrap="square" rtlCol="0">
            <a:spAutoFit/>
          </a:bodyPr>
          <a:lstStyle/>
          <a:p>
            <a:r>
              <a:rPr lang="en-IN" dirty="0">
                <a:solidFill>
                  <a:schemeClr val="bg1"/>
                </a:solidFill>
              </a:rPr>
              <a:t>LoRa VCC to Arduino 3.3V or an external 3.3V power supply (check the module's voltage requirements).</a:t>
            </a:r>
          </a:p>
          <a:p>
            <a:endParaRPr lang="en-IN" dirty="0">
              <a:solidFill>
                <a:schemeClr val="bg1"/>
              </a:solidFill>
            </a:endParaRPr>
          </a:p>
          <a:p>
            <a:r>
              <a:rPr lang="en-IN" dirty="0">
                <a:solidFill>
                  <a:schemeClr val="bg1"/>
                </a:solidFill>
              </a:rPr>
              <a:t>​LoRa GND to Arduino GND.​</a:t>
            </a:r>
          </a:p>
          <a:p>
            <a:endParaRPr lang="en-IN" dirty="0">
              <a:solidFill>
                <a:schemeClr val="bg1"/>
              </a:solidFill>
            </a:endParaRPr>
          </a:p>
          <a:p>
            <a:r>
              <a:rPr lang="en-IN" dirty="0">
                <a:solidFill>
                  <a:schemeClr val="bg1"/>
                </a:solidFill>
              </a:rPr>
              <a:t>LoRa SCK to Arduino SCK, 13 (SCK is the SPI clock pin).​</a:t>
            </a:r>
          </a:p>
          <a:p>
            <a:endParaRPr lang="en-IN" dirty="0">
              <a:solidFill>
                <a:schemeClr val="bg1"/>
              </a:solidFill>
            </a:endParaRPr>
          </a:p>
          <a:p>
            <a:r>
              <a:rPr lang="en-IN" dirty="0">
                <a:solidFill>
                  <a:schemeClr val="bg1"/>
                </a:solidFill>
              </a:rPr>
              <a:t>LoRa MISO to Arduino MISO, 12(Master In Slave Out).​</a:t>
            </a:r>
          </a:p>
          <a:p>
            <a:endParaRPr lang="en-IN" dirty="0">
              <a:solidFill>
                <a:schemeClr val="bg1"/>
              </a:solidFill>
            </a:endParaRPr>
          </a:p>
          <a:p>
            <a:r>
              <a:rPr lang="en-IN" dirty="0">
                <a:solidFill>
                  <a:schemeClr val="bg1"/>
                </a:solidFill>
              </a:rPr>
              <a:t>LoRa MOSI to Arduino MOSI, 11 (Master Out Slave In).</a:t>
            </a:r>
          </a:p>
          <a:p>
            <a:endParaRPr lang="en-IN" dirty="0">
              <a:solidFill>
                <a:schemeClr val="bg1"/>
              </a:solidFill>
            </a:endParaRPr>
          </a:p>
          <a:p>
            <a:r>
              <a:rPr lang="en-IN" dirty="0">
                <a:solidFill>
                  <a:schemeClr val="bg1"/>
                </a:solidFill>
              </a:rPr>
              <a:t>​LoRa NSS (or CS) to an Arduino digital pin (e.g., D10).</a:t>
            </a:r>
          </a:p>
          <a:p>
            <a:endParaRPr lang="en-IN" dirty="0">
              <a:solidFill>
                <a:schemeClr val="bg1"/>
              </a:solidFill>
            </a:endParaRPr>
          </a:p>
          <a:p>
            <a:r>
              <a:rPr lang="en-IN" dirty="0">
                <a:solidFill>
                  <a:schemeClr val="bg1"/>
                </a:solidFill>
              </a:rPr>
              <a:t>​LoRa DIO0 to an Arduino digital pin (e.g., D2) - this is the interrupt pin used to receive data.​</a:t>
            </a:r>
          </a:p>
          <a:p>
            <a:endParaRPr lang="en-IN" dirty="0">
              <a:solidFill>
                <a:schemeClr val="bg1"/>
              </a:solidFill>
            </a:endParaRPr>
          </a:p>
          <a:p>
            <a:r>
              <a:rPr lang="en-IN" dirty="0">
                <a:solidFill>
                  <a:schemeClr val="bg1"/>
                </a:solidFill>
              </a:rPr>
              <a:t>LoRa RST (Reset) to an Arduino digital pin (e.g., D9) if available; otherwise, you can connect it directly to 3.3V.​</a:t>
            </a:r>
          </a:p>
        </p:txBody>
      </p:sp>
      <p:pic>
        <p:nvPicPr>
          <p:cNvPr id="49" name="Picture 48">
            <a:extLst>
              <a:ext uri="{FF2B5EF4-FFF2-40B4-BE49-F238E27FC236}">
                <a16:creationId xmlns:a16="http://schemas.microsoft.com/office/drawing/2014/main" id="{C522E576-0588-246C-024E-3856458BC5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713" y="2151339"/>
            <a:ext cx="5403986" cy="2735768"/>
          </a:xfrm>
          <a:prstGeom prst="rect">
            <a:avLst/>
          </a:prstGeom>
        </p:spPr>
      </p:pic>
      <p:sp>
        <p:nvSpPr>
          <p:cNvPr id="2" name="Rectangle 1">
            <a:extLst>
              <a:ext uri="{FF2B5EF4-FFF2-40B4-BE49-F238E27FC236}">
                <a16:creationId xmlns:a16="http://schemas.microsoft.com/office/drawing/2014/main" id="{36F7BF5D-7E15-608E-DC86-27157C3271F0}"/>
              </a:ext>
            </a:extLst>
          </p:cNvPr>
          <p:cNvSpPr/>
          <p:nvPr/>
        </p:nvSpPr>
        <p:spPr>
          <a:xfrm>
            <a:off x="12703978" y="-105264"/>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D7DE691-7BAF-7677-F814-7991B27CE25F}"/>
              </a:ext>
            </a:extLst>
          </p:cNvPr>
          <p:cNvSpPr/>
          <p:nvPr/>
        </p:nvSpPr>
        <p:spPr>
          <a:xfrm>
            <a:off x="13711710" y="-95470"/>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B2E4C2A-F42E-E998-54DD-6D2CF04F901A}"/>
              </a:ext>
            </a:extLst>
          </p:cNvPr>
          <p:cNvSpPr txBox="1"/>
          <p:nvPr/>
        </p:nvSpPr>
        <p:spPr>
          <a:xfrm>
            <a:off x="15533034" y="-148321"/>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 name="Picture 4" descr="Uno Minda TD-1121 Temperature Sensor Black Coupler for-TATA-Nano :  Amazon.in: Car &amp; Motorbike">
            <a:extLst>
              <a:ext uri="{FF2B5EF4-FFF2-40B4-BE49-F238E27FC236}">
                <a16:creationId xmlns:a16="http://schemas.microsoft.com/office/drawing/2014/main" id="{7D437800-7B9E-5DFE-7E04-47CF574FE8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25392" r="23525" b="6292"/>
          <a:stretch>
            <a:fillRect/>
          </a:stretch>
        </p:blipFill>
        <p:spPr bwMode="auto">
          <a:xfrm rot="20673561">
            <a:off x="14598803" y="2070834"/>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B0A954-D040-9BCD-B6AD-1241C6A5FEBC}"/>
              </a:ext>
            </a:extLst>
          </p:cNvPr>
          <p:cNvSpPr txBox="1"/>
          <p:nvPr/>
        </p:nvSpPr>
        <p:spPr>
          <a:xfrm>
            <a:off x="18018821" y="1203505"/>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50" name="Picture 49">
            <a:extLst>
              <a:ext uri="{FF2B5EF4-FFF2-40B4-BE49-F238E27FC236}">
                <a16:creationId xmlns:a16="http://schemas.microsoft.com/office/drawing/2014/main" id="{D42F4025-5E41-241F-E82A-F1D2E12BBD1B}"/>
              </a:ext>
            </a:extLst>
          </p:cNvPr>
          <p:cNvPicPr>
            <a:picLocks noChangeAspect="1"/>
          </p:cNvPicPr>
          <p:nvPr/>
        </p:nvPicPr>
        <p:blipFill rotWithShape="1">
          <a:blip r:embed="rId19"/>
          <a:srcRect t="7424" r="-648"/>
          <a:stretch/>
        </p:blipFill>
        <p:spPr>
          <a:xfrm>
            <a:off x="20174120" y="3863960"/>
            <a:ext cx="2603825" cy="557863"/>
          </a:xfrm>
          <a:prstGeom prst="rect">
            <a:avLst/>
          </a:prstGeom>
        </p:spPr>
      </p:pic>
      <p:sp>
        <p:nvSpPr>
          <p:cNvPr id="51" name="TextBox 50">
            <a:extLst>
              <a:ext uri="{FF2B5EF4-FFF2-40B4-BE49-F238E27FC236}">
                <a16:creationId xmlns:a16="http://schemas.microsoft.com/office/drawing/2014/main" id="{00509B0B-AE79-EF27-D285-FF9D3B299B6B}"/>
              </a:ext>
            </a:extLst>
          </p:cNvPr>
          <p:cNvSpPr txBox="1"/>
          <p:nvPr/>
        </p:nvSpPr>
        <p:spPr>
          <a:xfrm>
            <a:off x="18089648" y="4454166"/>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Tree>
    <p:extLst>
      <p:ext uri="{BB962C8B-B14F-4D97-AF65-F5344CB8AC3E}">
        <p14:creationId xmlns:p14="http://schemas.microsoft.com/office/powerpoint/2010/main" val="237364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46AB1-3777-F8C1-4C53-D34EDC69C4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470F13E-B82B-3919-AF66-ABAE529B064E}"/>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A98DA3C-471A-5D6E-07C3-93A32F4004C2}"/>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4CAF7019-EBE3-D41B-EA00-513B8B6D5F4A}"/>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D0A0E47B-133F-FA70-FB6D-4DCC6B6B9D3F}"/>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AAF00F3-6734-5020-E434-074C367E5BB5}"/>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645A681-C80C-898E-1D0E-79A41A1B6F3A}"/>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65D56F8-37A9-51EC-DF33-1CF5F47E0CC7}"/>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87D75EA-13E2-9003-98F0-FEC4AD65C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E695F07-9B5B-AAD9-BA65-B4874F1CB203}"/>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7" name="TextBox 16">
            <a:extLst>
              <a:ext uri="{FF2B5EF4-FFF2-40B4-BE49-F238E27FC236}">
                <a16:creationId xmlns:a16="http://schemas.microsoft.com/office/drawing/2014/main" id="{CF535135-BB8D-0B84-FB82-FB8CEB4B33AB}"/>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18" name="Rectangle 17">
            <a:extLst>
              <a:ext uri="{FF2B5EF4-FFF2-40B4-BE49-F238E27FC236}">
                <a16:creationId xmlns:a16="http://schemas.microsoft.com/office/drawing/2014/main" id="{8A38A0D1-69AE-04C6-7142-1DAD0AF1A407}"/>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20DDC09-E737-8B28-EA1E-B11A27E50338}"/>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AED2E80-E1DD-7F10-0244-DD0B1A8B592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21" name="Table 20">
            <a:extLst>
              <a:ext uri="{FF2B5EF4-FFF2-40B4-BE49-F238E27FC236}">
                <a16:creationId xmlns:a16="http://schemas.microsoft.com/office/drawing/2014/main" id="{4D79F5FA-B04F-0964-36EE-DD1535DC2F96}"/>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2" name="Rectangle 21">
            <a:extLst>
              <a:ext uri="{FF2B5EF4-FFF2-40B4-BE49-F238E27FC236}">
                <a16:creationId xmlns:a16="http://schemas.microsoft.com/office/drawing/2014/main" id="{F3753C5F-18A9-873C-F944-407467412D4A}"/>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C156499-0CC4-29FA-7C76-A47B91FF409B}"/>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109FE0F-F002-CE8A-6199-8D5D82928BDF}"/>
              </a:ext>
            </a:extLst>
          </p:cNvPr>
          <p:cNvGrpSpPr/>
          <p:nvPr/>
        </p:nvGrpSpPr>
        <p:grpSpPr>
          <a:xfrm>
            <a:off x="20974" y="-147260"/>
            <a:ext cx="12244057" cy="7087558"/>
            <a:chOff x="13882357" y="-129924"/>
            <a:chExt cx="12244057" cy="7087558"/>
          </a:xfrm>
        </p:grpSpPr>
        <p:sp>
          <p:nvSpPr>
            <p:cNvPr id="25" name="Rectangle 24">
              <a:extLst>
                <a:ext uri="{FF2B5EF4-FFF2-40B4-BE49-F238E27FC236}">
                  <a16:creationId xmlns:a16="http://schemas.microsoft.com/office/drawing/2014/main" id="{14A45CFB-24C7-250D-0298-9818363460F5}"/>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9285CDD-FACB-4C8B-6468-FF433A4E5457}"/>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27" name="Rectangle 26">
            <a:extLst>
              <a:ext uri="{FF2B5EF4-FFF2-40B4-BE49-F238E27FC236}">
                <a16:creationId xmlns:a16="http://schemas.microsoft.com/office/drawing/2014/main" id="{7B341B9B-5E76-C6E4-E000-A0EB5A008D51}"/>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94AA135-615C-314C-01EA-64FFD648AEBE}"/>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785232B6-687B-1ED9-540F-F01B4A6E27E0}"/>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0" name="TextBox 29">
            <a:extLst>
              <a:ext uri="{FF2B5EF4-FFF2-40B4-BE49-F238E27FC236}">
                <a16:creationId xmlns:a16="http://schemas.microsoft.com/office/drawing/2014/main" id="{BD2581E9-83CC-9015-899B-CC8EFC741604}"/>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1" name="Picture 30" descr="Arduino Uno - Wikipedia">
            <a:extLst>
              <a:ext uri="{FF2B5EF4-FFF2-40B4-BE49-F238E27FC236}">
                <a16:creationId xmlns:a16="http://schemas.microsoft.com/office/drawing/2014/main" id="{A2DF5041-1325-4A34-A5B9-9FD23080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F4429F9-1186-24AF-078D-C632D00C2AA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33" name="TextBox 32">
            <a:extLst>
              <a:ext uri="{FF2B5EF4-FFF2-40B4-BE49-F238E27FC236}">
                <a16:creationId xmlns:a16="http://schemas.microsoft.com/office/drawing/2014/main" id="{DC92C85A-8B33-6C5F-D60D-2B5E3C6B77EE}"/>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34" name="Picture 33" descr="Sx1278 Lora Module 433m 10km Ra-02 Wireless Spread Spectrum Transmission  Socket For Smart Home Diy">
            <a:extLst>
              <a:ext uri="{FF2B5EF4-FFF2-40B4-BE49-F238E27FC236}">
                <a16:creationId xmlns:a16="http://schemas.microsoft.com/office/drawing/2014/main" id="{BBD85C4E-94C9-74AC-559C-CBCCC81A2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EC96B8-E30B-F091-56A1-C1245C26C73C}"/>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03FDF26-5618-9D24-5841-0840B6094E34}"/>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3D82A37-7A98-0AF6-B45D-F114AF5C86F5}"/>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4E6A0E6-80D7-9564-DC73-55CC7B5E30E8}"/>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39" name="Picture 38">
            <a:extLst>
              <a:ext uri="{FF2B5EF4-FFF2-40B4-BE49-F238E27FC236}">
                <a16:creationId xmlns:a16="http://schemas.microsoft.com/office/drawing/2014/main" id="{13A53B9B-6C87-1F58-7874-DF62E462D134}"/>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40" name="Picture 39">
            <a:extLst>
              <a:ext uri="{FF2B5EF4-FFF2-40B4-BE49-F238E27FC236}">
                <a16:creationId xmlns:a16="http://schemas.microsoft.com/office/drawing/2014/main" id="{2BB11B84-2C18-66CD-7B09-522E3E282D72}"/>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41" name="TextBox 40">
            <a:extLst>
              <a:ext uri="{FF2B5EF4-FFF2-40B4-BE49-F238E27FC236}">
                <a16:creationId xmlns:a16="http://schemas.microsoft.com/office/drawing/2014/main" id="{91D3305A-CFD7-09CE-4C41-D917591DC868}"/>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42" name="TextBox 41">
            <a:extLst>
              <a:ext uri="{FF2B5EF4-FFF2-40B4-BE49-F238E27FC236}">
                <a16:creationId xmlns:a16="http://schemas.microsoft.com/office/drawing/2014/main" id="{8C1F2694-E48E-45AD-4B43-0DD4F6578159}"/>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43" name="Picture 42">
            <a:extLst>
              <a:ext uri="{FF2B5EF4-FFF2-40B4-BE49-F238E27FC236}">
                <a16:creationId xmlns:a16="http://schemas.microsoft.com/office/drawing/2014/main" id="{E4740253-8498-2909-3209-62D7BBE4A6E8}"/>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44" name="Picture 43">
            <a:extLst>
              <a:ext uri="{FF2B5EF4-FFF2-40B4-BE49-F238E27FC236}">
                <a16:creationId xmlns:a16="http://schemas.microsoft.com/office/drawing/2014/main" id="{0FEF940A-0102-88A8-5774-B19D754C16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
        <p:nvSpPr>
          <p:cNvPr id="45" name="Rectangle 44">
            <a:extLst>
              <a:ext uri="{FF2B5EF4-FFF2-40B4-BE49-F238E27FC236}">
                <a16:creationId xmlns:a16="http://schemas.microsoft.com/office/drawing/2014/main" id="{A0A81A49-103E-1BCE-99CC-9B950C8B46E3}"/>
              </a:ext>
            </a:extLst>
          </p:cNvPr>
          <p:cNvSpPr/>
          <p:nvPr/>
        </p:nvSpPr>
        <p:spPr>
          <a:xfrm>
            <a:off x="-11290" y="-91179"/>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3C7125C-EDC7-266B-8272-7CB81DC8FBF9}"/>
              </a:ext>
            </a:extLst>
          </p:cNvPr>
          <p:cNvSpPr/>
          <p:nvPr/>
        </p:nvSpPr>
        <p:spPr>
          <a:xfrm>
            <a:off x="-3670" y="-112017"/>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7BEDE08-62DF-D86C-606B-03A9D31BE14E}"/>
              </a:ext>
            </a:extLst>
          </p:cNvPr>
          <p:cNvSpPr txBox="1"/>
          <p:nvPr/>
        </p:nvSpPr>
        <p:spPr>
          <a:xfrm>
            <a:off x="2098448" y="-68935"/>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8EF254DF-5B22-33A7-04DD-A6EB7A0979B6}"/>
              </a:ext>
            </a:extLst>
          </p:cNvPr>
          <p:cNvSpPr txBox="1"/>
          <p:nvPr/>
        </p:nvSpPr>
        <p:spPr>
          <a:xfrm>
            <a:off x="5961995" y="1473327"/>
            <a:ext cx="5885493" cy="5078313"/>
          </a:xfrm>
          <a:prstGeom prst="rect">
            <a:avLst/>
          </a:prstGeom>
          <a:noFill/>
        </p:spPr>
        <p:txBody>
          <a:bodyPr wrap="square" rtlCol="0">
            <a:spAutoFit/>
          </a:bodyPr>
          <a:lstStyle/>
          <a:p>
            <a:r>
              <a:rPr lang="en-IN" dirty="0">
                <a:solidFill>
                  <a:schemeClr val="bg1"/>
                </a:solidFill>
              </a:rPr>
              <a:t>LoRa VCC to Arduino 3.3V or an external 3.3V power supply (check the module's voltage requirements).</a:t>
            </a:r>
          </a:p>
          <a:p>
            <a:endParaRPr lang="en-IN" dirty="0">
              <a:solidFill>
                <a:schemeClr val="bg1"/>
              </a:solidFill>
            </a:endParaRPr>
          </a:p>
          <a:p>
            <a:r>
              <a:rPr lang="en-IN" dirty="0">
                <a:solidFill>
                  <a:schemeClr val="bg1"/>
                </a:solidFill>
              </a:rPr>
              <a:t>​LoRa GND to Arduino GND.​</a:t>
            </a:r>
          </a:p>
          <a:p>
            <a:endParaRPr lang="en-IN" dirty="0">
              <a:solidFill>
                <a:schemeClr val="bg1"/>
              </a:solidFill>
            </a:endParaRPr>
          </a:p>
          <a:p>
            <a:r>
              <a:rPr lang="en-IN" dirty="0">
                <a:solidFill>
                  <a:schemeClr val="bg1"/>
                </a:solidFill>
              </a:rPr>
              <a:t>LoRa SCK to Arduino SCK, 13 (SCK is the SPI clock pin).​</a:t>
            </a:r>
          </a:p>
          <a:p>
            <a:endParaRPr lang="en-IN" dirty="0">
              <a:solidFill>
                <a:schemeClr val="bg1"/>
              </a:solidFill>
            </a:endParaRPr>
          </a:p>
          <a:p>
            <a:r>
              <a:rPr lang="en-IN" dirty="0">
                <a:solidFill>
                  <a:schemeClr val="bg1"/>
                </a:solidFill>
              </a:rPr>
              <a:t>LoRa MISO to Arduino MISO, 12(Master In Slave Out).​</a:t>
            </a:r>
          </a:p>
          <a:p>
            <a:endParaRPr lang="en-IN" dirty="0">
              <a:solidFill>
                <a:schemeClr val="bg1"/>
              </a:solidFill>
            </a:endParaRPr>
          </a:p>
          <a:p>
            <a:r>
              <a:rPr lang="en-IN" dirty="0">
                <a:solidFill>
                  <a:schemeClr val="bg1"/>
                </a:solidFill>
              </a:rPr>
              <a:t>LoRa MOSI to Arduino MOSI, 11 (Master Out Slave In).</a:t>
            </a:r>
          </a:p>
          <a:p>
            <a:endParaRPr lang="en-IN" dirty="0">
              <a:solidFill>
                <a:schemeClr val="bg1"/>
              </a:solidFill>
            </a:endParaRPr>
          </a:p>
          <a:p>
            <a:r>
              <a:rPr lang="en-IN" dirty="0">
                <a:solidFill>
                  <a:schemeClr val="bg1"/>
                </a:solidFill>
              </a:rPr>
              <a:t>​LoRa NSS (or CS) to an Arduino digital pin (e.g., D10).</a:t>
            </a:r>
          </a:p>
          <a:p>
            <a:endParaRPr lang="en-IN" dirty="0">
              <a:solidFill>
                <a:schemeClr val="bg1"/>
              </a:solidFill>
            </a:endParaRPr>
          </a:p>
          <a:p>
            <a:r>
              <a:rPr lang="en-IN" dirty="0">
                <a:solidFill>
                  <a:schemeClr val="bg1"/>
                </a:solidFill>
              </a:rPr>
              <a:t>​LoRa DIO0 to an Arduino digital pin (e.g., D2) - this is the interrupt pin used to receive data.​</a:t>
            </a:r>
          </a:p>
          <a:p>
            <a:endParaRPr lang="en-IN" dirty="0">
              <a:solidFill>
                <a:schemeClr val="bg1"/>
              </a:solidFill>
            </a:endParaRPr>
          </a:p>
          <a:p>
            <a:r>
              <a:rPr lang="en-IN" dirty="0">
                <a:solidFill>
                  <a:schemeClr val="bg1"/>
                </a:solidFill>
              </a:rPr>
              <a:t>LoRa RST (Reset) to an Arduino digital pin (e.g., D9) if available; otherwise, you can connect it directly to 3.3V.​</a:t>
            </a:r>
          </a:p>
        </p:txBody>
      </p:sp>
      <p:pic>
        <p:nvPicPr>
          <p:cNvPr id="49" name="Picture 48">
            <a:extLst>
              <a:ext uri="{FF2B5EF4-FFF2-40B4-BE49-F238E27FC236}">
                <a16:creationId xmlns:a16="http://schemas.microsoft.com/office/drawing/2014/main" id="{C522E576-0588-246C-024E-3856458BC5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713" y="2151339"/>
            <a:ext cx="5403986" cy="2735768"/>
          </a:xfrm>
          <a:prstGeom prst="rect">
            <a:avLst/>
          </a:prstGeom>
        </p:spPr>
      </p:pic>
      <p:sp>
        <p:nvSpPr>
          <p:cNvPr id="2" name="Rectangle 1">
            <a:extLst>
              <a:ext uri="{FF2B5EF4-FFF2-40B4-BE49-F238E27FC236}">
                <a16:creationId xmlns:a16="http://schemas.microsoft.com/office/drawing/2014/main" id="{36F7BF5D-7E15-608E-DC86-27157C3271F0}"/>
              </a:ext>
            </a:extLst>
          </p:cNvPr>
          <p:cNvSpPr/>
          <p:nvPr/>
        </p:nvSpPr>
        <p:spPr>
          <a:xfrm>
            <a:off x="17984" y="-9380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D7DE691-7BAF-7677-F814-7991B27CE25F}"/>
              </a:ext>
            </a:extLst>
          </p:cNvPr>
          <p:cNvSpPr/>
          <p:nvPr/>
        </p:nvSpPr>
        <p:spPr>
          <a:xfrm>
            <a:off x="30069" y="-10666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B2E4C2A-F42E-E998-54DD-6D2CF04F901A}"/>
              </a:ext>
            </a:extLst>
          </p:cNvPr>
          <p:cNvSpPr txBox="1"/>
          <p:nvPr/>
        </p:nvSpPr>
        <p:spPr>
          <a:xfrm>
            <a:off x="1851393" y="-159512"/>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 name="Picture 4" descr="Uno Minda TD-1121 Temperature Sensor Black Coupler for-TATA-Nano :  Amazon.in: Car &amp; Motorbike">
            <a:extLst>
              <a:ext uri="{FF2B5EF4-FFF2-40B4-BE49-F238E27FC236}">
                <a16:creationId xmlns:a16="http://schemas.microsoft.com/office/drawing/2014/main" id="{7D437800-7B9E-5DFE-7E04-47CF574FE8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25392" r="23525" b="6292"/>
          <a:stretch>
            <a:fillRect/>
          </a:stretch>
        </p:blipFill>
        <p:spPr bwMode="auto">
          <a:xfrm rot="20673561">
            <a:off x="917162" y="2059643"/>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B0A954-D040-9BCD-B6AD-1241C6A5FEBC}"/>
              </a:ext>
            </a:extLst>
          </p:cNvPr>
          <p:cNvSpPr txBox="1"/>
          <p:nvPr/>
        </p:nvSpPr>
        <p:spPr>
          <a:xfrm>
            <a:off x="4337180" y="1192314"/>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50" name="Picture 49">
            <a:extLst>
              <a:ext uri="{FF2B5EF4-FFF2-40B4-BE49-F238E27FC236}">
                <a16:creationId xmlns:a16="http://schemas.microsoft.com/office/drawing/2014/main" id="{D42F4025-5E41-241F-E82A-F1D2E12BBD1B}"/>
              </a:ext>
            </a:extLst>
          </p:cNvPr>
          <p:cNvPicPr>
            <a:picLocks noChangeAspect="1"/>
          </p:cNvPicPr>
          <p:nvPr/>
        </p:nvPicPr>
        <p:blipFill rotWithShape="1">
          <a:blip r:embed="rId19"/>
          <a:srcRect t="7424" r="-648"/>
          <a:stretch/>
        </p:blipFill>
        <p:spPr>
          <a:xfrm>
            <a:off x="6492479" y="3852769"/>
            <a:ext cx="2603825" cy="557863"/>
          </a:xfrm>
          <a:prstGeom prst="rect">
            <a:avLst/>
          </a:prstGeom>
        </p:spPr>
      </p:pic>
      <p:sp>
        <p:nvSpPr>
          <p:cNvPr id="51" name="TextBox 50">
            <a:extLst>
              <a:ext uri="{FF2B5EF4-FFF2-40B4-BE49-F238E27FC236}">
                <a16:creationId xmlns:a16="http://schemas.microsoft.com/office/drawing/2014/main" id="{00509B0B-AE79-EF27-D285-FF9D3B299B6B}"/>
              </a:ext>
            </a:extLst>
          </p:cNvPr>
          <p:cNvSpPr txBox="1"/>
          <p:nvPr/>
        </p:nvSpPr>
        <p:spPr>
          <a:xfrm>
            <a:off x="4408007" y="4442975"/>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Tree>
    <p:extLst>
      <p:ext uri="{BB962C8B-B14F-4D97-AF65-F5344CB8AC3E}">
        <p14:creationId xmlns:p14="http://schemas.microsoft.com/office/powerpoint/2010/main" val="156070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46AB1-3777-F8C1-4C53-D34EDC69C4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470F13E-B82B-3919-AF66-ABAE529B064E}"/>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A98DA3C-471A-5D6E-07C3-93A32F4004C2}"/>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4CAF7019-EBE3-D41B-EA00-513B8B6D5F4A}"/>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D0A0E47B-133F-FA70-FB6D-4DCC6B6B9D3F}"/>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AAF00F3-6734-5020-E434-074C367E5BB5}"/>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645A681-C80C-898E-1D0E-79A41A1B6F3A}"/>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65D56F8-37A9-51EC-DF33-1CF5F47E0CC7}"/>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87D75EA-13E2-9003-98F0-FEC4AD65C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E695F07-9B5B-AAD9-BA65-B4874F1CB203}"/>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7" name="TextBox 16">
            <a:extLst>
              <a:ext uri="{FF2B5EF4-FFF2-40B4-BE49-F238E27FC236}">
                <a16:creationId xmlns:a16="http://schemas.microsoft.com/office/drawing/2014/main" id="{CF535135-BB8D-0B84-FB82-FB8CEB4B33AB}"/>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18" name="Rectangle 17">
            <a:extLst>
              <a:ext uri="{FF2B5EF4-FFF2-40B4-BE49-F238E27FC236}">
                <a16:creationId xmlns:a16="http://schemas.microsoft.com/office/drawing/2014/main" id="{8A38A0D1-69AE-04C6-7142-1DAD0AF1A407}"/>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20DDC09-E737-8B28-EA1E-B11A27E50338}"/>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AED2E80-E1DD-7F10-0244-DD0B1A8B592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21" name="Table 20">
            <a:extLst>
              <a:ext uri="{FF2B5EF4-FFF2-40B4-BE49-F238E27FC236}">
                <a16:creationId xmlns:a16="http://schemas.microsoft.com/office/drawing/2014/main" id="{4D79F5FA-B04F-0964-36EE-DD1535DC2F96}"/>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2" name="Rectangle 21">
            <a:extLst>
              <a:ext uri="{FF2B5EF4-FFF2-40B4-BE49-F238E27FC236}">
                <a16:creationId xmlns:a16="http://schemas.microsoft.com/office/drawing/2014/main" id="{F3753C5F-18A9-873C-F944-407467412D4A}"/>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C156499-0CC4-29FA-7C76-A47B91FF409B}"/>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109FE0F-F002-CE8A-6199-8D5D82928BDF}"/>
              </a:ext>
            </a:extLst>
          </p:cNvPr>
          <p:cNvGrpSpPr/>
          <p:nvPr/>
        </p:nvGrpSpPr>
        <p:grpSpPr>
          <a:xfrm>
            <a:off x="20974" y="-147260"/>
            <a:ext cx="12244057" cy="7087558"/>
            <a:chOff x="13882357" y="-129924"/>
            <a:chExt cx="12244057" cy="7087558"/>
          </a:xfrm>
        </p:grpSpPr>
        <p:sp>
          <p:nvSpPr>
            <p:cNvPr id="25" name="Rectangle 24">
              <a:extLst>
                <a:ext uri="{FF2B5EF4-FFF2-40B4-BE49-F238E27FC236}">
                  <a16:creationId xmlns:a16="http://schemas.microsoft.com/office/drawing/2014/main" id="{14A45CFB-24C7-250D-0298-9818363460F5}"/>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9285CDD-FACB-4C8B-6468-FF433A4E5457}"/>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27" name="Rectangle 26">
            <a:extLst>
              <a:ext uri="{FF2B5EF4-FFF2-40B4-BE49-F238E27FC236}">
                <a16:creationId xmlns:a16="http://schemas.microsoft.com/office/drawing/2014/main" id="{7B341B9B-5E76-C6E4-E000-A0EB5A008D51}"/>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94AA135-615C-314C-01EA-64FFD648AEBE}"/>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785232B6-687B-1ED9-540F-F01B4A6E27E0}"/>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0" name="TextBox 29">
            <a:extLst>
              <a:ext uri="{FF2B5EF4-FFF2-40B4-BE49-F238E27FC236}">
                <a16:creationId xmlns:a16="http://schemas.microsoft.com/office/drawing/2014/main" id="{BD2581E9-83CC-9015-899B-CC8EFC741604}"/>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1" name="Picture 30" descr="Arduino Uno - Wikipedia">
            <a:extLst>
              <a:ext uri="{FF2B5EF4-FFF2-40B4-BE49-F238E27FC236}">
                <a16:creationId xmlns:a16="http://schemas.microsoft.com/office/drawing/2014/main" id="{A2DF5041-1325-4A34-A5B9-9FD23080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F4429F9-1186-24AF-078D-C632D00C2AA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33" name="TextBox 32">
            <a:extLst>
              <a:ext uri="{FF2B5EF4-FFF2-40B4-BE49-F238E27FC236}">
                <a16:creationId xmlns:a16="http://schemas.microsoft.com/office/drawing/2014/main" id="{DC92C85A-8B33-6C5F-D60D-2B5E3C6B77EE}"/>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34" name="Picture 33" descr="Sx1278 Lora Module 433m 10km Ra-02 Wireless Spread Spectrum Transmission  Socket For Smart Home Diy">
            <a:extLst>
              <a:ext uri="{FF2B5EF4-FFF2-40B4-BE49-F238E27FC236}">
                <a16:creationId xmlns:a16="http://schemas.microsoft.com/office/drawing/2014/main" id="{BBD85C4E-94C9-74AC-559C-CBCCC81A2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EC96B8-E30B-F091-56A1-C1245C26C73C}"/>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03FDF26-5618-9D24-5841-0840B6094E34}"/>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3D82A37-7A98-0AF6-B45D-F114AF5C86F5}"/>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4E6A0E6-80D7-9564-DC73-55CC7B5E30E8}"/>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39" name="Picture 38">
            <a:extLst>
              <a:ext uri="{FF2B5EF4-FFF2-40B4-BE49-F238E27FC236}">
                <a16:creationId xmlns:a16="http://schemas.microsoft.com/office/drawing/2014/main" id="{13A53B9B-6C87-1F58-7874-DF62E462D134}"/>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40" name="Picture 39">
            <a:extLst>
              <a:ext uri="{FF2B5EF4-FFF2-40B4-BE49-F238E27FC236}">
                <a16:creationId xmlns:a16="http://schemas.microsoft.com/office/drawing/2014/main" id="{2BB11B84-2C18-66CD-7B09-522E3E282D72}"/>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41" name="TextBox 40">
            <a:extLst>
              <a:ext uri="{FF2B5EF4-FFF2-40B4-BE49-F238E27FC236}">
                <a16:creationId xmlns:a16="http://schemas.microsoft.com/office/drawing/2014/main" id="{91D3305A-CFD7-09CE-4C41-D917591DC868}"/>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42" name="TextBox 41">
            <a:extLst>
              <a:ext uri="{FF2B5EF4-FFF2-40B4-BE49-F238E27FC236}">
                <a16:creationId xmlns:a16="http://schemas.microsoft.com/office/drawing/2014/main" id="{8C1F2694-E48E-45AD-4B43-0DD4F6578159}"/>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43" name="Picture 42">
            <a:extLst>
              <a:ext uri="{FF2B5EF4-FFF2-40B4-BE49-F238E27FC236}">
                <a16:creationId xmlns:a16="http://schemas.microsoft.com/office/drawing/2014/main" id="{E4740253-8498-2909-3209-62D7BBE4A6E8}"/>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44" name="Picture 43">
            <a:extLst>
              <a:ext uri="{FF2B5EF4-FFF2-40B4-BE49-F238E27FC236}">
                <a16:creationId xmlns:a16="http://schemas.microsoft.com/office/drawing/2014/main" id="{0FEF940A-0102-88A8-5774-B19D754C16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
        <p:nvSpPr>
          <p:cNvPr id="45" name="Rectangle 44">
            <a:extLst>
              <a:ext uri="{FF2B5EF4-FFF2-40B4-BE49-F238E27FC236}">
                <a16:creationId xmlns:a16="http://schemas.microsoft.com/office/drawing/2014/main" id="{A0A81A49-103E-1BCE-99CC-9B950C8B46E3}"/>
              </a:ext>
            </a:extLst>
          </p:cNvPr>
          <p:cNvSpPr/>
          <p:nvPr/>
        </p:nvSpPr>
        <p:spPr>
          <a:xfrm>
            <a:off x="-11290" y="-91179"/>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3C7125C-EDC7-266B-8272-7CB81DC8FBF9}"/>
              </a:ext>
            </a:extLst>
          </p:cNvPr>
          <p:cNvSpPr/>
          <p:nvPr/>
        </p:nvSpPr>
        <p:spPr>
          <a:xfrm>
            <a:off x="-3670" y="-112017"/>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7BEDE08-62DF-D86C-606B-03A9D31BE14E}"/>
              </a:ext>
            </a:extLst>
          </p:cNvPr>
          <p:cNvSpPr txBox="1"/>
          <p:nvPr/>
        </p:nvSpPr>
        <p:spPr>
          <a:xfrm>
            <a:off x="2098448" y="-68935"/>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8EF254DF-5B22-33A7-04DD-A6EB7A0979B6}"/>
              </a:ext>
            </a:extLst>
          </p:cNvPr>
          <p:cNvSpPr txBox="1"/>
          <p:nvPr/>
        </p:nvSpPr>
        <p:spPr>
          <a:xfrm>
            <a:off x="5961995" y="1473327"/>
            <a:ext cx="5885493" cy="5078313"/>
          </a:xfrm>
          <a:prstGeom prst="rect">
            <a:avLst/>
          </a:prstGeom>
          <a:noFill/>
        </p:spPr>
        <p:txBody>
          <a:bodyPr wrap="square" rtlCol="0">
            <a:spAutoFit/>
          </a:bodyPr>
          <a:lstStyle/>
          <a:p>
            <a:r>
              <a:rPr lang="en-IN" dirty="0">
                <a:solidFill>
                  <a:schemeClr val="bg1"/>
                </a:solidFill>
              </a:rPr>
              <a:t>LoRa VCC to Arduino 3.3V or an external 3.3V power supply (check the module's voltage requirements).</a:t>
            </a:r>
          </a:p>
          <a:p>
            <a:endParaRPr lang="en-IN" dirty="0">
              <a:solidFill>
                <a:schemeClr val="bg1"/>
              </a:solidFill>
            </a:endParaRPr>
          </a:p>
          <a:p>
            <a:r>
              <a:rPr lang="en-IN" dirty="0">
                <a:solidFill>
                  <a:schemeClr val="bg1"/>
                </a:solidFill>
              </a:rPr>
              <a:t>​LoRa GND to Arduino GND.​</a:t>
            </a:r>
          </a:p>
          <a:p>
            <a:endParaRPr lang="en-IN" dirty="0">
              <a:solidFill>
                <a:schemeClr val="bg1"/>
              </a:solidFill>
            </a:endParaRPr>
          </a:p>
          <a:p>
            <a:r>
              <a:rPr lang="en-IN" dirty="0">
                <a:solidFill>
                  <a:schemeClr val="bg1"/>
                </a:solidFill>
              </a:rPr>
              <a:t>LoRa SCK to Arduino SCK, 13 (SCK is the SPI clock pin).​</a:t>
            </a:r>
          </a:p>
          <a:p>
            <a:endParaRPr lang="en-IN" dirty="0">
              <a:solidFill>
                <a:schemeClr val="bg1"/>
              </a:solidFill>
            </a:endParaRPr>
          </a:p>
          <a:p>
            <a:r>
              <a:rPr lang="en-IN" dirty="0">
                <a:solidFill>
                  <a:schemeClr val="bg1"/>
                </a:solidFill>
              </a:rPr>
              <a:t>LoRa MISO to Arduino MISO, 12(Master In Slave Out).​</a:t>
            </a:r>
          </a:p>
          <a:p>
            <a:endParaRPr lang="en-IN" dirty="0">
              <a:solidFill>
                <a:schemeClr val="bg1"/>
              </a:solidFill>
            </a:endParaRPr>
          </a:p>
          <a:p>
            <a:r>
              <a:rPr lang="en-IN" dirty="0">
                <a:solidFill>
                  <a:schemeClr val="bg1"/>
                </a:solidFill>
              </a:rPr>
              <a:t>LoRa MOSI to Arduino MOSI, 11 (Master Out Slave In).</a:t>
            </a:r>
          </a:p>
          <a:p>
            <a:endParaRPr lang="en-IN" dirty="0">
              <a:solidFill>
                <a:schemeClr val="bg1"/>
              </a:solidFill>
            </a:endParaRPr>
          </a:p>
          <a:p>
            <a:r>
              <a:rPr lang="en-IN" dirty="0">
                <a:solidFill>
                  <a:schemeClr val="bg1"/>
                </a:solidFill>
              </a:rPr>
              <a:t>​LoRa NSS (or CS) to an Arduino digital pin (e.g., D10).</a:t>
            </a:r>
          </a:p>
          <a:p>
            <a:endParaRPr lang="en-IN" dirty="0">
              <a:solidFill>
                <a:schemeClr val="bg1"/>
              </a:solidFill>
            </a:endParaRPr>
          </a:p>
          <a:p>
            <a:r>
              <a:rPr lang="en-IN" dirty="0">
                <a:solidFill>
                  <a:schemeClr val="bg1"/>
                </a:solidFill>
              </a:rPr>
              <a:t>​LoRa DIO0 to an Arduino digital pin (e.g., D2) - this is the interrupt pin used to receive data.​</a:t>
            </a:r>
          </a:p>
          <a:p>
            <a:endParaRPr lang="en-IN" dirty="0">
              <a:solidFill>
                <a:schemeClr val="bg1"/>
              </a:solidFill>
            </a:endParaRPr>
          </a:p>
          <a:p>
            <a:r>
              <a:rPr lang="en-IN" dirty="0">
                <a:solidFill>
                  <a:schemeClr val="bg1"/>
                </a:solidFill>
              </a:rPr>
              <a:t>LoRa RST (Reset) to an Arduino digital pin (e.g., D9) if available; otherwise, you can connect it directly to 3.3V.​</a:t>
            </a:r>
          </a:p>
        </p:txBody>
      </p:sp>
      <p:pic>
        <p:nvPicPr>
          <p:cNvPr id="49" name="Picture 48">
            <a:extLst>
              <a:ext uri="{FF2B5EF4-FFF2-40B4-BE49-F238E27FC236}">
                <a16:creationId xmlns:a16="http://schemas.microsoft.com/office/drawing/2014/main" id="{C522E576-0588-246C-024E-3856458BC5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713" y="2151339"/>
            <a:ext cx="5403986" cy="2735768"/>
          </a:xfrm>
          <a:prstGeom prst="rect">
            <a:avLst/>
          </a:prstGeom>
        </p:spPr>
      </p:pic>
      <p:sp>
        <p:nvSpPr>
          <p:cNvPr id="2" name="Rectangle 1">
            <a:extLst>
              <a:ext uri="{FF2B5EF4-FFF2-40B4-BE49-F238E27FC236}">
                <a16:creationId xmlns:a16="http://schemas.microsoft.com/office/drawing/2014/main" id="{36F7BF5D-7E15-608E-DC86-27157C3271F0}"/>
              </a:ext>
            </a:extLst>
          </p:cNvPr>
          <p:cNvSpPr/>
          <p:nvPr/>
        </p:nvSpPr>
        <p:spPr>
          <a:xfrm>
            <a:off x="17984" y="-9380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D7DE691-7BAF-7677-F814-7991B27CE25F}"/>
              </a:ext>
            </a:extLst>
          </p:cNvPr>
          <p:cNvSpPr/>
          <p:nvPr/>
        </p:nvSpPr>
        <p:spPr>
          <a:xfrm>
            <a:off x="30069" y="-10666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B2E4C2A-F42E-E998-54DD-6D2CF04F901A}"/>
              </a:ext>
            </a:extLst>
          </p:cNvPr>
          <p:cNvSpPr txBox="1"/>
          <p:nvPr/>
        </p:nvSpPr>
        <p:spPr>
          <a:xfrm>
            <a:off x="1851393" y="-148527"/>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 name="Picture 4" descr="Uno Minda TD-1121 Temperature Sensor Black Coupler for-TATA-Nano :  Amazon.in: Car &amp; Motorbike">
            <a:extLst>
              <a:ext uri="{FF2B5EF4-FFF2-40B4-BE49-F238E27FC236}">
                <a16:creationId xmlns:a16="http://schemas.microsoft.com/office/drawing/2014/main" id="{7D437800-7B9E-5DFE-7E04-47CF574FE8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25392" r="23525" b="6292"/>
          <a:stretch>
            <a:fillRect/>
          </a:stretch>
        </p:blipFill>
        <p:spPr bwMode="auto">
          <a:xfrm rot="20673561">
            <a:off x="917162" y="2059643"/>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B0A954-D040-9BCD-B6AD-1241C6A5FEBC}"/>
              </a:ext>
            </a:extLst>
          </p:cNvPr>
          <p:cNvSpPr txBox="1"/>
          <p:nvPr/>
        </p:nvSpPr>
        <p:spPr>
          <a:xfrm>
            <a:off x="4337180" y="1192314"/>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50" name="Picture 49">
            <a:extLst>
              <a:ext uri="{FF2B5EF4-FFF2-40B4-BE49-F238E27FC236}">
                <a16:creationId xmlns:a16="http://schemas.microsoft.com/office/drawing/2014/main" id="{D42F4025-5E41-241F-E82A-F1D2E12BBD1B}"/>
              </a:ext>
            </a:extLst>
          </p:cNvPr>
          <p:cNvPicPr>
            <a:picLocks noChangeAspect="1"/>
          </p:cNvPicPr>
          <p:nvPr/>
        </p:nvPicPr>
        <p:blipFill rotWithShape="1">
          <a:blip r:embed="rId19"/>
          <a:srcRect t="7424" r="-648"/>
          <a:stretch/>
        </p:blipFill>
        <p:spPr>
          <a:xfrm>
            <a:off x="6492479" y="3852769"/>
            <a:ext cx="2603825" cy="557863"/>
          </a:xfrm>
          <a:prstGeom prst="rect">
            <a:avLst/>
          </a:prstGeom>
        </p:spPr>
      </p:pic>
      <p:sp>
        <p:nvSpPr>
          <p:cNvPr id="51" name="TextBox 50">
            <a:extLst>
              <a:ext uri="{FF2B5EF4-FFF2-40B4-BE49-F238E27FC236}">
                <a16:creationId xmlns:a16="http://schemas.microsoft.com/office/drawing/2014/main" id="{00509B0B-AE79-EF27-D285-FF9D3B299B6B}"/>
              </a:ext>
            </a:extLst>
          </p:cNvPr>
          <p:cNvSpPr txBox="1"/>
          <p:nvPr/>
        </p:nvSpPr>
        <p:spPr>
          <a:xfrm>
            <a:off x="4408007" y="4442975"/>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52" name="Rectangle 51">
            <a:extLst>
              <a:ext uri="{FF2B5EF4-FFF2-40B4-BE49-F238E27FC236}">
                <a16:creationId xmlns:a16="http://schemas.microsoft.com/office/drawing/2014/main" id="{DD5331E9-A96A-0F9A-2E6A-D838C703FFAA}"/>
              </a:ext>
            </a:extLst>
          </p:cNvPr>
          <p:cNvSpPr/>
          <p:nvPr/>
        </p:nvSpPr>
        <p:spPr>
          <a:xfrm>
            <a:off x="12783872" y="-14852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AB6B472E-C22B-477A-CF89-A70A79C21A9C}"/>
              </a:ext>
            </a:extLst>
          </p:cNvPr>
          <p:cNvSpPr/>
          <p:nvPr/>
        </p:nvSpPr>
        <p:spPr>
          <a:xfrm>
            <a:off x="14106947" y="-123906"/>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D5624CC1-9562-64BF-4054-A39271401DBA}"/>
              </a:ext>
            </a:extLst>
          </p:cNvPr>
          <p:cNvSpPr txBox="1"/>
          <p:nvPr/>
        </p:nvSpPr>
        <p:spPr>
          <a:xfrm>
            <a:off x="16257703" y="-113752"/>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sp>
        <p:nvSpPr>
          <p:cNvPr id="55" name="TextBox 54">
            <a:extLst>
              <a:ext uri="{FF2B5EF4-FFF2-40B4-BE49-F238E27FC236}">
                <a16:creationId xmlns:a16="http://schemas.microsoft.com/office/drawing/2014/main" id="{44451A49-C75D-02F0-C9E9-0BCB64699991}"/>
              </a:ext>
            </a:extLst>
          </p:cNvPr>
          <p:cNvSpPr txBox="1"/>
          <p:nvPr/>
        </p:nvSpPr>
        <p:spPr>
          <a:xfrm>
            <a:off x="14806624" y="4876687"/>
            <a:ext cx="10423350" cy="1015663"/>
          </a:xfrm>
          <a:prstGeom prst="rect">
            <a:avLst/>
          </a:prstGeom>
          <a:noFill/>
        </p:spPr>
        <p:txBody>
          <a:bodyPr wrap="square" rtlCol="0">
            <a:spAutoFit/>
          </a:bodyPr>
          <a:lstStyle/>
          <a:p>
            <a:r>
              <a:rPr lang="en-US" sz="2000" dirty="0">
                <a:solidFill>
                  <a:schemeClr val="bg1"/>
                </a:solidFill>
              </a:rPr>
              <a:t>ECT has two wires, one of them will be connected to the ground and the second will be connected by the voltage-dividend. The above resistors have the values of difference of individual resistances across the wires. </a:t>
            </a:r>
            <a:endParaRPr lang="en-IN" sz="2000" dirty="0">
              <a:solidFill>
                <a:schemeClr val="bg1"/>
              </a:solidFill>
            </a:endParaRPr>
          </a:p>
        </p:txBody>
      </p:sp>
      <p:sp>
        <p:nvSpPr>
          <p:cNvPr id="56" name="TextBox 55">
            <a:extLst>
              <a:ext uri="{FF2B5EF4-FFF2-40B4-BE49-F238E27FC236}">
                <a16:creationId xmlns:a16="http://schemas.microsoft.com/office/drawing/2014/main" id="{A7F729D1-6CF4-678D-6150-B76D8B272ADB}"/>
              </a:ext>
            </a:extLst>
          </p:cNvPr>
          <p:cNvSpPr txBox="1"/>
          <p:nvPr/>
        </p:nvSpPr>
        <p:spPr>
          <a:xfrm>
            <a:off x="17328844" y="6083932"/>
            <a:ext cx="5816343" cy="646331"/>
          </a:xfrm>
          <a:prstGeom prst="rect">
            <a:avLst/>
          </a:prstGeom>
          <a:noFill/>
        </p:spPr>
        <p:txBody>
          <a:bodyPr wrap="square" rtlCol="0">
            <a:spAutoFit/>
          </a:bodyPr>
          <a:lstStyle/>
          <a:p>
            <a:pPr algn="ctr"/>
            <a:r>
              <a:rPr lang="en-IN" sz="3600" dirty="0">
                <a:solidFill>
                  <a:schemeClr val="accent1">
                    <a:lumMod val="20000"/>
                    <a:lumOff val="80000"/>
                  </a:schemeClr>
                </a:solidFill>
                <a:hlinkClick r:id="rId20">
                  <a:extLst>
                    <a:ext uri="{A12FA001-AC4F-418D-AE19-62706E023703}">
                      <ahyp:hlinkClr xmlns:ahyp="http://schemas.microsoft.com/office/drawing/2018/hyperlinkcolor" val="tx"/>
                    </a:ext>
                  </a:extLst>
                </a:hlinkClick>
              </a:rPr>
              <a:t>ECT web address</a:t>
            </a:r>
            <a:endParaRPr lang="en-IN" sz="3600" dirty="0">
              <a:solidFill>
                <a:schemeClr val="accent1">
                  <a:lumMod val="20000"/>
                  <a:lumOff val="80000"/>
                </a:schemeClr>
              </a:solidFill>
            </a:endParaRPr>
          </a:p>
        </p:txBody>
      </p:sp>
      <p:pic>
        <p:nvPicPr>
          <p:cNvPr id="57" name="Picture 56">
            <a:extLst>
              <a:ext uri="{FF2B5EF4-FFF2-40B4-BE49-F238E27FC236}">
                <a16:creationId xmlns:a16="http://schemas.microsoft.com/office/drawing/2014/main" id="{08BBA0A5-8B32-FB96-6E25-61628293F02F}"/>
              </a:ext>
            </a:extLst>
          </p:cNvPr>
          <p:cNvPicPr>
            <a:picLocks noChangeAspect="1"/>
          </p:cNvPicPr>
          <p:nvPr/>
        </p:nvPicPr>
        <p:blipFill>
          <a:blip r:embed="rId21"/>
          <a:stretch>
            <a:fillRect/>
          </a:stretch>
        </p:blipFill>
        <p:spPr>
          <a:xfrm>
            <a:off x="20913190" y="1409281"/>
            <a:ext cx="5099481" cy="3169493"/>
          </a:xfrm>
          <a:prstGeom prst="rect">
            <a:avLst/>
          </a:prstGeom>
        </p:spPr>
      </p:pic>
      <p:pic>
        <p:nvPicPr>
          <p:cNvPr id="58" name="Picture 57">
            <a:extLst>
              <a:ext uri="{FF2B5EF4-FFF2-40B4-BE49-F238E27FC236}">
                <a16:creationId xmlns:a16="http://schemas.microsoft.com/office/drawing/2014/main" id="{75744E63-1911-9E24-046B-5374DF20346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409809" y="1421655"/>
            <a:ext cx="6277201" cy="3090503"/>
          </a:xfrm>
          <a:prstGeom prst="rect">
            <a:avLst/>
          </a:prstGeom>
        </p:spPr>
      </p:pic>
    </p:spTree>
    <p:extLst>
      <p:ext uri="{BB962C8B-B14F-4D97-AF65-F5344CB8AC3E}">
        <p14:creationId xmlns:p14="http://schemas.microsoft.com/office/powerpoint/2010/main" val="292320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46AB1-3777-F8C1-4C53-D34EDC69C4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470F13E-B82B-3919-AF66-ABAE529B064E}"/>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A98DA3C-471A-5D6E-07C3-93A32F4004C2}"/>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4CAF7019-EBE3-D41B-EA00-513B8B6D5F4A}"/>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D0A0E47B-133F-FA70-FB6D-4DCC6B6B9D3F}"/>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AAF00F3-6734-5020-E434-074C367E5BB5}"/>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645A681-C80C-898E-1D0E-79A41A1B6F3A}"/>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65D56F8-37A9-51EC-DF33-1CF5F47E0CC7}"/>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87D75EA-13E2-9003-98F0-FEC4AD65C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E695F07-9B5B-AAD9-BA65-B4874F1CB203}"/>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7" name="TextBox 16">
            <a:extLst>
              <a:ext uri="{FF2B5EF4-FFF2-40B4-BE49-F238E27FC236}">
                <a16:creationId xmlns:a16="http://schemas.microsoft.com/office/drawing/2014/main" id="{CF535135-BB8D-0B84-FB82-FB8CEB4B33AB}"/>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18" name="Rectangle 17">
            <a:extLst>
              <a:ext uri="{FF2B5EF4-FFF2-40B4-BE49-F238E27FC236}">
                <a16:creationId xmlns:a16="http://schemas.microsoft.com/office/drawing/2014/main" id="{8A38A0D1-69AE-04C6-7142-1DAD0AF1A407}"/>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20DDC09-E737-8B28-EA1E-B11A27E50338}"/>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AED2E80-E1DD-7F10-0244-DD0B1A8B592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21" name="Table 20">
            <a:extLst>
              <a:ext uri="{FF2B5EF4-FFF2-40B4-BE49-F238E27FC236}">
                <a16:creationId xmlns:a16="http://schemas.microsoft.com/office/drawing/2014/main" id="{4D79F5FA-B04F-0964-36EE-DD1535DC2F96}"/>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2" name="Rectangle 21">
            <a:extLst>
              <a:ext uri="{FF2B5EF4-FFF2-40B4-BE49-F238E27FC236}">
                <a16:creationId xmlns:a16="http://schemas.microsoft.com/office/drawing/2014/main" id="{F3753C5F-18A9-873C-F944-407467412D4A}"/>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C156499-0CC4-29FA-7C76-A47B91FF409B}"/>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109FE0F-F002-CE8A-6199-8D5D82928BDF}"/>
              </a:ext>
            </a:extLst>
          </p:cNvPr>
          <p:cNvGrpSpPr/>
          <p:nvPr/>
        </p:nvGrpSpPr>
        <p:grpSpPr>
          <a:xfrm>
            <a:off x="20974" y="-147260"/>
            <a:ext cx="12244057" cy="7087558"/>
            <a:chOff x="13882357" y="-129924"/>
            <a:chExt cx="12244057" cy="7087558"/>
          </a:xfrm>
        </p:grpSpPr>
        <p:sp>
          <p:nvSpPr>
            <p:cNvPr id="25" name="Rectangle 24">
              <a:extLst>
                <a:ext uri="{FF2B5EF4-FFF2-40B4-BE49-F238E27FC236}">
                  <a16:creationId xmlns:a16="http://schemas.microsoft.com/office/drawing/2014/main" id="{14A45CFB-24C7-250D-0298-9818363460F5}"/>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9285CDD-FACB-4C8B-6468-FF433A4E5457}"/>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27" name="Rectangle 26">
            <a:extLst>
              <a:ext uri="{FF2B5EF4-FFF2-40B4-BE49-F238E27FC236}">
                <a16:creationId xmlns:a16="http://schemas.microsoft.com/office/drawing/2014/main" id="{7B341B9B-5E76-C6E4-E000-A0EB5A008D51}"/>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94AA135-615C-314C-01EA-64FFD648AEBE}"/>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785232B6-687B-1ED9-540F-F01B4A6E27E0}"/>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0" name="TextBox 29">
            <a:extLst>
              <a:ext uri="{FF2B5EF4-FFF2-40B4-BE49-F238E27FC236}">
                <a16:creationId xmlns:a16="http://schemas.microsoft.com/office/drawing/2014/main" id="{BD2581E9-83CC-9015-899B-CC8EFC741604}"/>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1" name="Picture 30" descr="Arduino Uno - Wikipedia">
            <a:extLst>
              <a:ext uri="{FF2B5EF4-FFF2-40B4-BE49-F238E27FC236}">
                <a16:creationId xmlns:a16="http://schemas.microsoft.com/office/drawing/2014/main" id="{A2DF5041-1325-4A34-A5B9-9FD23080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F4429F9-1186-24AF-078D-C632D00C2AA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33" name="TextBox 32">
            <a:extLst>
              <a:ext uri="{FF2B5EF4-FFF2-40B4-BE49-F238E27FC236}">
                <a16:creationId xmlns:a16="http://schemas.microsoft.com/office/drawing/2014/main" id="{DC92C85A-8B33-6C5F-D60D-2B5E3C6B77EE}"/>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34" name="Picture 33" descr="Sx1278 Lora Module 433m 10km Ra-02 Wireless Spread Spectrum Transmission  Socket For Smart Home Diy">
            <a:extLst>
              <a:ext uri="{FF2B5EF4-FFF2-40B4-BE49-F238E27FC236}">
                <a16:creationId xmlns:a16="http://schemas.microsoft.com/office/drawing/2014/main" id="{BBD85C4E-94C9-74AC-559C-CBCCC81A2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EC96B8-E30B-F091-56A1-C1245C26C73C}"/>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03FDF26-5618-9D24-5841-0840B6094E34}"/>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3D82A37-7A98-0AF6-B45D-F114AF5C86F5}"/>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4E6A0E6-80D7-9564-DC73-55CC7B5E30E8}"/>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39" name="Picture 38">
            <a:extLst>
              <a:ext uri="{FF2B5EF4-FFF2-40B4-BE49-F238E27FC236}">
                <a16:creationId xmlns:a16="http://schemas.microsoft.com/office/drawing/2014/main" id="{13A53B9B-6C87-1F58-7874-DF62E462D134}"/>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40" name="Picture 39">
            <a:extLst>
              <a:ext uri="{FF2B5EF4-FFF2-40B4-BE49-F238E27FC236}">
                <a16:creationId xmlns:a16="http://schemas.microsoft.com/office/drawing/2014/main" id="{2BB11B84-2C18-66CD-7B09-522E3E282D72}"/>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41" name="TextBox 40">
            <a:extLst>
              <a:ext uri="{FF2B5EF4-FFF2-40B4-BE49-F238E27FC236}">
                <a16:creationId xmlns:a16="http://schemas.microsoft.com/office/drawing/2014/main" id="{91D3305A-CFD7-09CE-4C41-D917591DC868}"/>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42" name="TextBox 41">
            <a:extLst>
              <a:ext uri="{FF2B5EF4-FFF2-40B4-BE49-F238E27FC236}">
                <a16:creationId xmlns:a16="http://schemas.microsoft.com/office/drawing/2014/main" id="{8C1F2694-E48E-45AD-4B43-0DD4F6578159}"/>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43" name="Picture 42">
            <a:extLst>
              <a:ext uri="{FF2B5EF4-FFF2-40B4-BE49-F238E27FC236}">
                <a16:creationId xmlns:a16="http://schemas.microsoft.com/office/drawing/2014/main" id="{E4740253-8498-2909-3209-62D7BBE4A6E8}"/>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44" name="Picture 43">
            <a:extLst>
              <a:ext uri="{FF2B5EF4-FFF2-40B4-BE49-F238E27FC236}">
                <a16:creationId xmlns:a16="http://schemas.microsoft.com/office/drawing/2014/main" id="{0FEF940A-0102-88A8-5774-B19D754C16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
        <p:nvSpPr>
          <p:cNvPr id="45" name="Rectangle 44">
            <a:extLst>
              <a:ext uri="{FF2B5EF4-FFF2-40B4-BE49-F238E27FC236}">
                <a16:creationId xmlns:a16="http://schemas.microsoft.com/office/drawing/2014/main" id="{A0A81A49-103E-1BCE-99CC-9B950C8B46E3}"/>
              </a:ext>
            </a:extLst>
          </p:cNvPr>
          <p:cNvSpPr/>
          <p:nvPr/>
        </p:nvSpPr>
        <p:spPr>
          <a:xfrm>
            <a:off x="-11290" y="-91179"/>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3C7125C-EDC7-266B-8272-7CB81DC8FBF9}"/>
              </a:ext>
            </a:extLst>
          </p:cNvPr>
          <p:cNvSpPr/>
          <p:nvPr/>
        </p:nvSpPr>
        <p:spPr>
          <a:xfrm>
            <a:off x="-3670" y="-112017"/>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7BEDE08-62DF-D86C-606B-03A9D31BE14E}"/>
              </a:ext>
            </a:extLst>
          </p:cNvPr>
          <p:cNvSpPr txBox="1"/>
          <p:nvPr/>
        </p:nvSpPr>
        <p:spPr>
          <a:xfrm>
            <a:off x="2098448" y="-68935"/>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8EF254DF-5B22-33A7-04DD-A6EB7A0979B6}"/>
              </a:ext>
            </a:extLst>
          </p:cNvPr>
          <p:cNvSpPr txBox="1"/>
          <p:nvPr/>
        </p:nvSpPr>
        <p:spPr>
          <a:xfrm>
            <a:off x="5961995" y="1473327"/>
            <a:ext cx="5885493" cy="5078313"/>
          </a:xfrm>
          <a:prstGeom prst="rect">
            <a:avLst/>
          </a:prstGeom>
          <a:noFill/>
        </p:spPr>
        <p:txBody>
          <a:bodyPr wrap="square" rtlCol="0">
            <a:spAutoFit/>
          </a:bodyPr>
          <a:lstStyle/>
          <a:p>
            <a:r>
              <a:rPr lang="en-IN" dirty="0">
                <a:solidFill>
                  <a:schemeClr val="bg1"/>
                </a:solidFill>
              </a:rPr>
              <a:t>LoRa VCC to Arduino 3.3V or an external 3.3V power supply (check the module's voltage requirements).</a:t>
            </a:r>
          </a:p>
          <a:p>
            <a:endParaRPr lang="en-IN" dirty="0">
              <a:solidFill>
                <a:schemeClr val="bg1"/>
              </a:solidFill>
            </a:endParaRPr>
          </a:p>
          <a:p>
            <a:r>
              <a:rPr lang="en-IN" dirty="0">
                <a:solidFill>
                  <a:schemeClr val="bg1"/>
                </a:solidFill>
              </a:rPr>
              <a:t>​LoRa GND to Arduino GND.​</a:t>
            </a:r>
          </a:p>
          <a:p>
            <a:endParaRPr lang="en-IN" dirty="0">
              <a:solidFill>
                <a:schemeClr val="bg1"/>
              </a:solidFill>
            </a:endParaRPr>
          </a:p>
          <a:p>
            <a:r>
              <a:rPr lang="en-IN" dirty="0">
                <a:solidFill>
                  <a:schemeClr val="bg1"/>
                </a:solidFill>
              </a:rPr>
              <a:t>LoRa SCK to Arduino SCK, 13 (SCK is the SPI clock pin).​</a:t>
            </a:r>
          </a:p>
          <a:p>
            <a:endParaRPr lang="en-IN" dirty="0">
              <a:solidFill>
                <a:schemeClr val="bg1"/>
              </a:solidFill>
            </a:endParaRPr>
          </a:p>
          <a:p>
            <a:r>
              <a:rPr lang="en-IN" dirty="0">
                <a:solidFill>
                  <a:schemeClr val="bg1"/>
                </a:solidFill>
              </a:rPr>
              <a:t>LoRa MISO to Arduino MISO, 12(Master In Slave Out).​</a:t>
            </a:r>
          </a:p>
          <a:p>
            <a:endParaRPr lang="en-IN" dirty="0">
              <a:solidFill>
                <a:schemeClr val="bg1"/>
              </a:solidFill>
            </a:endParaRPr>
          </a:p>
          <a:p>
            <a:r>
              <a:rPr lang="en-IN" dirty="0">
                <a:solidFill>
                  <a:schemeClr val="bg1"/>
                </a:solidFill>
              </a:rPr>
              <a:t>LoRa MOSI to Arduino MOSI, 11 (Master Out Slave In).</a:t>
            </a:r>
          </a:p>
          <a:p>
            <a:endParaRPr lang="en-IN" dirty="0">
              <a:solidFill>
                <a:schemeClr val="bg1"/>
              </a:solidFill>
            </a:endParaRPr>
          </a:p>
          <a:p>
            <a:r>
              <a:rPr lang="en-IN" dirty="0">
                <a:solidFill>
                  <a:schemeClr val="bg1"/>
                </a:solidFill>
              </a:rPr>
              <a:t>​LoRa NSS (or CS) to an Arduino digital pin (e.g., D10).</a:t>
            </a:r>
          </a:p>
          <a:p>
            <a:endParaRPr lang="en-IN" dirty="0">
              <a:solidFill>
                <a:schemeClr val="bg1"/>
              </a:solidFill>
            </a:endParaRPr>
          </a:p>
          <a:p>
            <a:r>
              <a:rPr lang="en-IN" dirty="0">
                <a:solidFill>
                  <a:schemeClr val="bg1"/>
                </a:solidFill>
              </a:rPr>
              <a:t>​LoRa DIO0 to an Arduino digital pin (e.g., D2) - this is the interrupt pin used to receive data.​</a:t>
            </a:r>
          </a:p>
          <a:p>
            <a:endParaRPr lang="en-IN" dirty="0">
              <a:solidFill>
                <a:schemeClr val="bg1"/>
              </a:solidFill>
            </a:endParaRPr>
          </a:p>
          <a:p>
            <a:r>
              <a:rPr lang="en-IN" dirty="0">
                <a:solidFill>
                  <a:schemeClr val="bg1"/>
                </a:solidFill>
              </a:rPr>
              <a:t>LoRa RST (Reset) to an Arduino digital pin (e.g., D9) if available; otherwise, you can connect it directly to 3.3V.​</a:t>
            </a:r>
          </a:p>
        </p:txBody>
      </p:sp>
      <p:pic>
        <p:nvPicPr>
          <p:cNvPr id="49" name="Picture 48">
            <a:extLst>
              <a:ext uri="{FF2B5EF4-FFF2-40B4-BE49-F238E27FC236}">
                <a16:creationId xmlns:a16="http://schemas.microsoft.com/office/drawing/2014/main" id="{C522E576-0588-246C-024E-3856458BC5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713" y="2151339"/>
            <a:ext cx="5403986" cy="2735768"/>
          </a:xfrm>
          <a:prstGeom prst="rect">
            <a:avLst/>
          </a:prstGeom>
        </p:spPr>
      </p:pic>
      <p:sp>
        <p:nvSpPr>
          <p:cNvPr id="2" name="Rectangle 1">
            <a:extLst>
              <a:ext uri="{FF2B5EF4-FFF2-40B4-BE49-F238E27FC236}">
                <a16:creationId xmlns:a16="http://schemas.microsoft.com/office/drawing/2014/main" id="{36F7BF5D-7E15-608E-DC86-27157C3271F0}"/>
              </a:ext>
            </a:extLst>
          </p:cNvPr>
          <p:cNvSpPr/>
          <p:nvPr/>
        </p:nvSpPr>
        <p:spPr>
          <a:xfrm>
            <a:off x="17984" y="-9380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D7DE691-7BAF-7677-F814-7991B27CE25F}"/>
              </a:ext>
            </a:extLst>
          </p:cNvPr>
          <p:cNvSpPr/>
          <p:nvPr/>
        </p:nvSpPr>
        <p:spPr>
          <a:xfrm>
            <a:off x="30069" y="-10666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B2E4C2A-F42E-E998-54DD-6D2CF04F901A}"/>
              </a:ext>
            </a:extLst>
          </p:cNvPr>
          <p:cNvSpPr txBox="1"/>
          <p:nvPr/>
        </p:nvSpPr>
        <p:spPr>
          <a:xfrm>
            <a:off x="1851393" y="-148527"/>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 name="Picture 4" descr="Uno Minda TD-1121 Temperature Sensor Black Coupler for-TATA-Nano :  Amazon.in: Car &amp; Motorbike">
            <a:extLst>
              <a:ext uri="{FF2B5EF4-FFF2-40B4-BE49-F238E27FC236}">
                <a16:creationId xmlns:a16="http://schemas.microsoft.com/office/drawing/2014/main" id="{7D437800-7B9E-5DFE-7E04-47CF574FE8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25392" r="23525" b="6292"/>
          <a:stretch>
            <a:fillRect/>
          </a:stretch>
        </p:blipFill>
        <p:spPr bwMode="auto">
          <a:xfrm rot="20673561">
            <a:off x="917162" y="2059643"/>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B0A954-D040-9BCD-B6AD-1241C6A5FEBC}"/>
              </a:ext>
            </a:extLst>
          </p:cNvPr>
          <p:cNvSpPr txBox="1"/>
          <p:nvPr/>
        </p:nvSpPr>
        <p:spPr>
          <a:xfrm>
            <a:off x="4337180" y="1192314"/>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50" name="Picture 49">
            <a:extLst>
              <a:ext uri="{FF2B5EF4-FFF2-40B4-BE49-F238E27FC236}">
                <a16:creationId xmlns:a16="http://schemas.microsoft.com/office/drawing/2014/main" id="{D42F4025-5E41-241F-E82A-F1D2E12BBD1B}"/>
              </a:ext>
            </a:extLst>
          </p:cNvPr>
          <p:cNvPicPr>
            <a:picLocks noChangeAspect="1"/>
          </p:cNvPicPr>
          <p:nvPr/>
        </p:nvPicPr>
        <p:blipFill rotWithShape="1">
          <a:blip r:embed="rId19"/>
          <a:srcRect t="7424" r="-648"/>
          <a:stretch/>
        </p:blipFill>
        <p:spPr>
          <a:xfrm>
            <a:off x="6492479" y="3852769"/>
            <a:ext cx="2603825" cy="557863"/>
          </a:xfrm>
          <a:prstGeom prst="rect">
            <a:avLst/>
          </a:prstGeom>
        </p:spPr>
      </p:pic>
      <p:sp>
        <p:nvSpPr>
          <p:cNvPr id="51" name="TextBox 50">
            <a:extLst>
              <a:ext uri="{FF2B5EF4-FFF2-40B4-BE49-F238E27FC236}">
                <a16:creationId xmlns:a16="http://schemas.microsoft.com/office/drawing/2014/main" id="{00509B0B-AE79-EF27-D285-FF9D3B299B6B}"/>
              </a:ext>
            </a:extLst>
          </p:cNvPr>
          <p:cNvSpPr txBox="1"/>
          <p:nvPr/>
        </p:nvSpPr>
        <p:spPr>
          <a:xfrm>
            <a:off x="4408007" y="4442975"/>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52" name="Rectangle 51">
            <a:extLst>
              <a:ext uri="{FF2B5EF4-FFF2-40B4-BE49-F238E27FC236}">
                <a16:creationId xmlns:a16="http://schemas.microsoft.com/office/drawing/2014/main" id="{DD5331E9-A96A-0F9A-2E6A-D838C703FFAA}"/>
              </a:ext>
            </a:extLst>
          </p:cNvPr>
          <p:cNvSpPr/>
          <p:nvPr/>
        </p:nvSpPr>
        <p:spPr>
          <a:xfrm>
            <a:off x="5070" y="-44116"/>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AB6B472E-C22B-477A-CF89-A70A79C21A9C}"/>
              </a:ext>
            </a:extLst>
          </p:cNvPr>
          <p:cNvSpPr/>
          <p:nvPr/>
        </p:nvSpPr>
        <p:spPr>
          <a:xfrm>
            <a:off x="19636" y="-8845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D5624CC1-9562-64BF-4054-A39271401DBA}"/>
              </a:ext>
            </a:extLst>
          </p:cNvPr>
          <p:cNvSpPr txBox="1"/>
          <p:nvPr/>
        </p:nvSpPr>
        <p:spPr>
          <a:xfrm>
            <a:off x="2170392" y="-78297"/>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sp>
        <p:nvSpPr>
          <p:cNvPr id="55" name="TextBox 54">
            <a:extLst>
              <a:ext uri="{FF2B5EF4-FFF2-40B4-BE49-F238E27FC236}">
                <a16:creationId xmlns:a16="http://schemas.microsoft.com/office/drawing/2014/main" id="{44451A49-C75D-02F0-C9E9-0BCB64699991}"/>
              </a:ext>
            </a:extLst>
          </p:cNvPr>
          <p:cNvSpPr txBox="1"/>
          <p:nvPr/>
        </p:nvSpPr>
        <p:spPr>
          <a:xfrm>
            <a:off x="719313" y="4912142"/>
            <a:ext cx="10423350" cy="1015663"/>
          </a:xfrm>
          <a:prstGeom prst="rect">
            <a:avLst/>
          </a:prstGeom>
          <a:noFill/>
        </p:spPr>
        <p:txBody>
          <a:bodyPr wrap="square" rtlCol="0">
            <a:spAutoFit/>
          </a:bodyPr>
          <a:lstStyle/>
          <a:p>
            <a:r>
              <a:rPr lang="en-US" sz="2000" dirty="0">
                <a:solidFill>
                  <a:schemeClr val="bg1"/>
                </a:solidFill>
              </a:rPr>
              <a:t>ECT has two wires, one of them will be connected to the ground and the second will be connected by the voltage-dividend. The above resistors have the values of difference of individual resistances across the wires. </a:t>
            </a:r>
            <a:endParaRPr lang="en-IN" sz="2000" dirty="0">
              <a:solidFill>
                <a:schemeClr val="bg1"/>
              </a:solidFill>
            </a:endParaRPr>
          </a:p>
        </p:txBody>
      </p:sp>
      <p:sp>
        <p:nvSpPr>
          <p:cNvPr id="56" name="TextBox 55">
            <a:extLst>
              <a:ext uri="{FF2B5EF4-FFF2-40B4-BE49-F238E27FC236}">
                <a16:creationId xmlns:a16="http://schemas.microsoft.com/office/drawing/2014/main" id="{A7F729D1-6CF4-678D-6150-B76D8B272ADB}"/>
              </a:ext>
            </a:extLst>
          </p:cNvPr>
          <p:cNvSpPr txBox="1"/>
          <p:nvPr/>
        </p:nvSpPr>
        <p:spPr>
          <a:xfrm>
            <a:off x="3241533" y="6119387"/>
            <a:ext cx="5816343" cy="646331"/>
          </a:xfrm>
          <a:prstGeom prst="rect">
            <a:avLst/>
          </a:prstGeom>
          <a:noFill/>
        </p:spPr>
        <p:txBody>
          <a:bodyPr wrap="square" rtlCol="0">
            <a:spAutoFit/>
          </a:bodyPr>
          <a:lstStyle/>
          <a:p>
            <a:pPr algn="ctr"/>
            <a:r>
              <a:rPr lang="en-IN" sz="3600" dirty="0">
                <a:solidFill>
                  <a:schemeClr val="accent1">
                    <a:lumMod val="20000"/>
                    <a:lumOff val="80000"/>
                  </a:schemeClr>
                </a:solidFill>
                <a:hlinkClick r:id="rId20">
                  <a:extLst>
                    <a:ext uri="{A12FA001-AC4F-418D-AE19-62706E023703}">
                      <ahyp:hlinkClr xmlns:ahyp="http://schemas.microsoft.com/office/drawing/2018/hyperlinkcolor" val="tx"/>
                    </a:ext>
                  </a:extLst>
                </a:hlinkClick>
              </a:rPr>
              <a:t>ECT web address</a:t>
            </a:r>
            <a:endParaRPr lang="en-IN" sz="3600" dirty="0">
              <a:solidFill>
                <a:schemeClr val="accent1">
                  <a:lumMod val="20000"/>
                  <a:lumOff val="80000"/>
                </a:schemeClr>
              </a:solidFill>
            </a:endParaRPr>
          </a:p>
        </p:txBody>
      </p:sp>
      <p:pic>
        <p:nvPicPr>
          <p:cNvPr id="57" name="Picture 56">
            <a:extLst>
              <a:ext uri="{FF2B5EF4-FFF2-40B4-BE49-F238E27FC236}">
                <a16:creationId xmlns:a16="http://schemas.microsoft.com/office/drawing/2014/main" id="{08BBA0A5-8B32-FB96-6E25-61628293F02F}"/>
              </a:ext>
            </a:extLst>
          </p:cNvPr>
          <p:cNvPicPr>
            <a:picLocks noChangeAspect="1"/>
          </p:cNvPicPr>
          <p:nvPr/>
        </p:nvPicPr>
        <p:blipFill>
          <a:blip r:embed="rId21"/>
          <a:stretch>
            <a:fillRect/>
          </a:stretch>
        </p:blipFill>
        <p:spPr>
          <a:xfrm>
            <a:off x="6825879" y="1444736"/>
            <a:ext cx="5099481" cy="3169493"/>
          </a:xfrm>
          <a:prstGeom prst="rect">
            <a:avLst/>
          </a:prstGeom>
        </p:spPr>
      </p:pic>
      <p:pic>
        <p:nvPicPr>
          <p:cNvPr id="58" name="Picture 57">
            <a:extLst>
              <a:ext uri="{FF2B5EF4-FFF2-40B4-BE49-F238E27FC236}">
                <a16:creationId xmlns:a16="http://schemas.microsoft.com/office/drawing/2014/main" id="{75744E63-1911-9E24-046B-5374DF20346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2498" y="1457110"/>
            <a:ext cx="6277201" cy="3090503"/>
          </a:xfrm>
          <a:prstGeom prst="rect">
            <a:avLst/>
          </a:prstGeom>
        </p:spPr>
      </p:pic>
    </p:spTree>
    <p:extLst>
      <p:ext uri="{BB962C8B-B14F-4D97-AF65-F5344CB8AC3E}">
        <p14:creationId xmlns:p14="http://schemas.microsoft.com/office/powerpoint/2010/main" val="236668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46AB1-3777-F8C1-4C53-D34EDC69C4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470F13E-B82B-3919-AF66-ABAE529B064E}"/>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A98DA3C-471A-5D6E-07C3-93A32F4004C2}"/>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4CAF7019-EBE3-D41B-EA00-513B8B6D5F4A}"/>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D0A0E47B-133F-FA70-FB6D-4DCC6B6B9D3F}"/>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AAF00F3-6734-5020-E434-074C367E5BB5}"/>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645A681-C80C-898E-1D0E-79A41A1B6F3A}"/>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65D56F8-37A9-51EC-DF33-1CF5F47E0CC7}"/>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87D75EA-13E2-9003-98F0-FEC4AD65C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E695F07-9B5B-AAD9-BA65-B4874F1CB203}"/>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7" name="TextBox 16">
            <a:extLst>
              <a:ext uri="{FF2B5EF4-FFF2-40B4-BE49-F238E27FC236}">
                <a16:creationId xmlns:a16="http://schemas.microsoft.com/office/drawing/2014/main" id="{CF535135-BB8D-0B84-FB82-FB8CEB4B33AB}"/>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18" name="Rectangle 17">
            <a:extLst>
              <a:ext uri="{FF2B5EF4-FFF2-40B4-BE49-F238E27FC236}">
                <a16:creationId xmlns:a16="http://schemas.microsoft.com/office/drawing/2014/main" id="{8A38A0D1-69AE-04C6-7142-1DAD0AF1A407}"/>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20DDC09-E737-8B28-EA1E-B11A27E50338}"/>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AED2E80-E1DD-7F10-0244-DD0B1A8B592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21" name="Table 20">
            <a:extLst>
              <a:ext uri="{FF2B5EF4-FFF2-40B4-BE49-F238E27FC236}">
                <a16:creationId xmlns:a16="http://schemas.microsoft.com/office/drawing/2014/main" id="{4D79F5FA-B04F-0964-36EE-DD1535DC2F96}"/>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2" name="Rectangle 21">
            <a:extLst>
              <a:ext uri="{FF2B5EF4-FFF2-40B4-BE49-F238E27FC236}">
                <a16:creationId xmlns:a16="http://schemas.microsoft.com/office/drawing/2014/main" id="{F3753C5F-18A9-873C-F944-407467412D4A}"/>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C156499-0CC4-29FA-7C76-A47B91FF409B}"/>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109FE0F-F002-CE8A-6199-8D5D82928BDF}"/>
              </a:ext>
            </a:extLst>
          </p:cNvPr>
          <p:cNvGrpSpPr/>
          <p:nvPr/>
        </p:nvGrpSpPr>
        <p:grpSpPr>
          <a:xfrm>
            <a:off x="20974" y="-147260"/>
            <a:ext cx="12244057" cy="7087558"/>
            <a:chOff x="13882357" y="-129924"/>
            <a:chExt cx="12244057" cy="7087558"/>
          </a:xfrm>
        </p:grpSpPr>
        <p:sp>
          <p:nvSpPr>
            <p:cNvPr id="25" name="Rectangle 24">
              <a:extLst>
                <a:ext uri="{FF2B5EF4-FFF2-40B4-BE49-F238E27FC236}">
                  <a16:creationId xmlns:a16="http://schemas.microsoft.com/office/drawing/2014/main" id="{14A45CFB-24C7-250D-0298-9818363460F5}"/>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9285CDD-FACB-4C8B-6468-FF433A4E5457}"/>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27" name="Rectangle 26">
            <a:extLst>
              <a:ext uri="{FF2B5EF4-FFF2-40B4-BE49-F238E27FC236}">
                <a16:creationId xmlns:a16="http://schemas.microsoft.com/office/drawing/2014/main" id="{7B341B9B-5E76-C6E4-E000-A0EB5A008D51}"/>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94AA135-615C-314C-01EA-64FFD648AEBE}"/>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785232B6-687B-1ED9-540F-F01B4A6E27E0}"/>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0" name="TextBox 29">
            <a:extLst>
              <a:ext uri="{FF2B5EF4-FFF2-40B4-BE49-F238E27FC236}">
                <a16:creationId xmlns:a16="http://schemas.microsoft.com/office/drawing/2014/main" id="{BD2581E9-83CC-9015-899B-CC8EFC741604}"/>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1" name="Picture 30" descr="Arduino Uno - Wikipedia">
            <a:extLst>
              <a:ext uri="{FF2B5EF4-FFF2-40B4-BE49-F238E27FC236}">
                <a16:creationId xmlns:a16="http://schemas.microsoft.com/office/drawing/2014/main" id="{A2DF5041-1325-4A34-A5B9-9FD23080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F4429F9-1186-24AF-078D-C632D00C2AA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33" name="TextBox 32">
            <a:extLst>
              <a:ext uri="{FF2B5EF4-FFF2-40B4-BE49-F238E27FC236}">
                <a16:creationId xmlns:a16="http://schemas.microsoft.com/office/drawing/2014/main" id="{DC92C85A-8B33-6C5F-D60D-2B5E3C6B77EE}"/>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34" name="Picture 33" descr="Sx1278 Lora Module 433m 10km Ra-02 Wireless Spread Spectrum Transmission  Socket For Smart Home Diy">
            <a:extLst>
              <a:ext uri="{FF2B5EF4-FFF2-40B4-BE49-F238E27FC236}">
                <a16:creationId xmlns:a16="http://schemas.microsoft.com/office/drawing/2014/main" id="{BBD85C4E-94C9-74AC-559C-CBCCC81A2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EC96B8-E30B-F091-56A1-C1245C26C73C}"/>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03FDF26-5618-9D24-5841-0840B6094E34}"/>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3D82A37-7A98-0AF6-B45D-F114AF5C86F5}"/>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4E6A0E6-80D7-9564-DC73-55CC7B5E30E8}"/>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39" name="Picture 38">
            <a:extLst>
              <a:ext uri="{FF2B5EF4-FFF2-40B4-BE49-F238E27FC236}">
                <a16:creationId xmlns:a16="http://schemas.microsoft.com/office/drawing/2014/main" id="{13A53B9B-6C87-1F58-7874-DF62E462D134}"/>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40" name="Picture 39">
            <a:extLst>
              <a:ext uri="{FF2B5EF4-FFF2-40B4-BE49-F238E27FC236}">
                <a16:creationId xmlns:a16="http://schemas.microsoft.com/office/drawing/2014/main" id="{2BB11B84-2C18-66CD-7B09-522E3E282D72}"/>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41" name="TextBox 40">
            <a:extLst>
              <a:ext uri="{FF2B5EF4-FFF2-40B4-BE49-F238E27FC236}">
                <a16:creationId xmlns:a16="http://schemas.microsoft.com/office/drawing/2014/main" id="{91D3305A-CFD7-09CE-4C41-D917591DC868}"/>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42" name="TextBox 41">
            <a:extLst>
              <a:ext uri="{FF2B5EF4-FFF2-40B4-BE49-F238E27FC236}">
                <a16:creationId xmlns:a16="http://schemas.microsoft.com/office/drawing/2014/main" id="{8C1F2694-E48E-45AD-4B43-0DD4F6578159}"/>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43" name="Picture 42">
            <a:extLst>
              <a:ext uri="{FF2B5EF4-FFF2-40B4-BE49-F238E27FC236}">
                <a16:creationId xmlns:a16="http://schemas.microsoft.com/office/drawing/2014/main" id="{E4740253-8498-2909-3209-62D7BBE4A6E8}"/>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44" name="Picture 43">
            <a:extLst>
              <a:ext uri="{FF2B5EF4-FFF2-40B4-BE49-F238E27FC236}">
                <a16:creationId xmlns:a16="http://schemas.microsoft.com/office/drawing/2014/main" id="{0FEF940A-0102-88A8-5774-B19D754C16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
        <p:nvSpPr>
          <p:cNvPr id="45" name="Rectangle 44">
            <a:extLst>
              <a:ext uri="{FF2B5EF4-FFF2-40B4-BE49-F238E27FC236}">
                <a16:creationId xmlns:a16="http://schemas.microsoft.com/office/drawing/2014/main" id="{A0A81A49-103E-1BCE-99CC-9B950C8B46E3}"/>
              </a:ext>
            </a:extLst>
          </p:cNvPr>
          <p:cNvSpPr/>
          <p:nvPr/>
        </p:nvSpPr>
        <p:spPr>
          <a:xfrm>
            <a:off x="-11290" y="-91179"/>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3C7125C-EDC7-266B-8272-7CB81DC8FBF9}"/>
              </a:ext>
            </a:extLst>
          </p:cNvPr>
          <p:cNvSpPr/>
          <p:nvPr/>
        </p:nvSpPr>
        <p:spPr>
          <a:xfrm>
            <a:off x="-3670" y="-112017"/>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7BEDE08-62DF-D86C-606B-03A9D31BE14E}"/>
              </a:ext>
            </a:extLst>
          </p:cNvPr>
          <p:cNvSpPr txBox="1"/>
          <p:nvPr/>
        </p:nvSpPr>
        <p:spPr>
          <a:xfrm>
            <a:off x="2098448" y="-68935"/>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8EF254DF-5B22-33A7-04DD-A6EB7A0979B6}"/>
              </a:ext>
            </a:extLst>
          </p:cNvPr>
          <p:cNvSpPr txBox="1"/>
          <p:nvPr/>
        </p:nvSpPr>
        <p:spPr>
          <a:xfrm>
            <a:off x="5961995" y="1473327"/>
            <a:ext cx="5885493" cy="5078313"/>
          </a:xfrm>
          <a:prstGeom prst="rect">
            <a:avLst/>
          </a:prstGeom>
          <a:noFill/>
        </p:spPr>
        <p:txBody>
          <a:bodyPr wrap="square" rtlCol="0">
            <a:spAutoFit/>
          </a:bodyPr>
          <a:lstStyle/>
          <a:p>
            <a:r>
              <a:rPr lang="en-IN" dirty="0">
                <a:solidFill>
                  <a:schemeClr val="bg1"/>
                </a:solidFill>
              </a:rPr>
              <a:t>LoRa VCC to Arduino 3.3V or an external 3.3V power supply (check the module's voltage requirements).</a:t>
            </a:r>
          </a:p>
          <a:p>
            <a:endParaRPr lang="en-IN" dirty="0">
              <a:solidFill>
                <a:schemeClr val="bg1"/>
              </a:solidFill>
            </a:endParaRPr>
          </a:p>
          <a:p>
            <a:r>
              <a:rPr lang="en-IN" dirty="0">
                <a:solidFill>
                  <a:schemeClr val="bg1"/>
                </a:solidFill>
              </a:rPr>
              <a:t>​LoRa GND to Arduino GND.​</a:t>
            </a:r>
          </a:p>
          <a:p>
            <a:endParaRPr lang="en-IN" dirty="0">
              <a:solidFill>
                <a:schemeClr val="bg1"/>
              </a:solidFill>
            </a:endParaRPr>
          </a:p>
          <a:p>
            <a:r>
              <a:rPr lang="en-IN" dirty="0">
                <a:solidFill>
                  <a:schemeClr val="bg1"/>
                </a:solidFill>
              </a:rPr>
              <a:t>LoRa SCK to Arduino SCK, 13 (SCK is the SPI clock pin).​</a:t>
            </a:r>
          </a:p>
          <a:p>
            <a:endParaRPr lang="en-IN" dirty="0">
              <a:solidFill>
                <a:schemeClr val="bg1"/>
              </a:solidFill>
            </a:endParaRPr>
          </a:p>
          <a:p>
            <a:r>
              <a:rPr lang="en-IN" dirty="0">
                <a:solidFill>
                  <a:schemeClr val="bg1"/>
                </a:solidFill>
              </a:rPr>
              <a:t>LoRa MISO to Arduino MISO, 12(Master In Slave Out).​</a:t>
            </a:r>
          </a:p>
          <a:p>
            <a:endParaRPr lang="en-IN" dirty="0">
              <a:solidFill>
                <a:schemeClr val="bg1"/>
              </a:solidFill>
            </a:endParaRPr>
          </a:p>
          <a:p>
            <a:r>
              <a:rPr lang="en-IN" dirty="0">
                <a:solidFill>
                  <a:schemeClr val="bg1"/>
                </a:solidFill>
              </a:rPr>
              <a:t>LoRa MOSI to Arduino MOSI, 11 (Master Out Slave In).</a:t>
            </a:r>
          </a:p>
          <a:p>
            <a:endParaRPr lang="en-IN" dirty="0">
              <a:solidFill>
                <a:schemeClr val="bg1"/>
              </a:solidFill>
            </a:endParaRPr>
          </a:p>
          <a:p>
            <a:r>
              <a:rPr lang="en-IN" dirty="0">
                <a:solidFill>
                  <a:schemeClr val="bg1"/>
                </a:solidFill>
              </a:rPr>
              <a:t>​LoRa NSS (or CS) to an Arduino digital pin (e.g., D10).</a:t>
            </a:r>
          </a:p>
          <a:p>
            <a:endParaRPr lang="en-IN" dirty="0">
              <a:solidFill>
                <a:schemeClr val="bg1"/>
              </a:solidFill>
            </a:endParaRPr>
          </a:p>
          <a:p>
            <a:r>
              <a:rPr lang="en-IN" dirty="0">
                <a:solidFill>
                  <a:schemeClr val="bg1"/>
                </a:solidFill>
              </a:rPr>
              <a:t>​LoRa DIO0 to an Arduino digital pin (e.g., D2) - this is the interrupt pin used to receive data.​</a:t>
            </a:r>
          </a:p>
          <a:p>
            <a:endParaRPr lang="en-IN" dirty="0">
              <a:solidFill>
                <a:schemeClr val="bg1"/>
              </a:solidFill>
            </a:endParaRPr>
          </a:p>
          <a:p>
            <a:r>
              <a:rPr lang="en-IN" dirty="0">
                <a:solidFill>
                  <a:schemeClr val="bg1"/>
                </a:solidFill>
              </a:rPr>
              <a:t>LoRa RST (Reset) to an Arduino digital pin (e.g., D9) if available; otherwise, you can connect it directly to 3.3V.​</a:t>
            </a:r>
          </a:p>
        </p:txBody>
      </p:sp>
      <p:pic>
        <p:nvPicPr>
          <p:cNvPr id="49" name="Picture 48">
            <a:extLst>
              <a:ext uri="{FF2B5EF4-FFF2-40B4-BE49-F238E27FC236}">
                <a16:creationId xmlns:a16="http://schemas.microsoft.com/office/drawing/2014/main" id="{C522E576-0588-246C-024E-3856458BC5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713" y="2151339"/>
            <a:ext cx="5403986" cy="2735768"/>
          </a:xfrm>
          <a:prstGeom prst="rect">
            <a:avLst/>
          </a:prstGeom>
        </p:spPr>
      </p:pic>
      <p:sp>
        <p:nvSpPr>
          <p:cNvPr id="2" name="Rectangle 1">
            <a:extLst>
              <a:ext uri="{FF2B5EF4-FFF2-40B4-BE49-F238E27FC236}">
                <a16:creationId xmlns:a16="http://schemas.microsoft.com/office/drawing/2014/main" id="{36F7BF5D-7E15-608E-DC86-27157C3271F0}"/>
              </a:ext>
            </a:extLst>
          </p:cNvPr>
          <p:cNvSpPr/>
          <p:nvPr/>
        </p:nvSpPr>
        <p:spPr>
          <a:xfrm>
            <a:off x="17984" y="-9380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D7DE691-7BAF-7677-F814-7991B27CE25F}"/>
              </a:ext>
            </a:extLst>
          </p:cNvPr>
          <p:cNvSpPr/>
          <p:nvPr/>
        </p:nvSpPr>
        <p:spPr>
          <a:xfrm>
            <a:off x="30069" y="-10666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B2E4C2A-F42E-E998-54DD-6D2CF04F901A}"/>
              </a:ext>
            </a:extLst>
          </p:cNvPr>
          <p:cNvSpPr txBox="1"/>
          <p:nvPr/>
        </p:nvSpPr>
        <p:spPr>
          <a:xfrm>
            <a:off x="1851393" y="-148527"/>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 name="Picture 4" descr="Uno Minda TD-1121 Temperature Sensor Black Coupler for-TATA-Nano :  Amazon.in: Car &amp; Motorbike">
            <a:extLst>
              <a:ext uri="{FF2B5EF4-FFF2-40B4-BE49-F238E27FC236}">
                <a16:creationId xmlns:a16="http://schemas.microsoft.com/office/drawing/2014/main" id="{7D437800-7B9E-5DFE-7E04-47CF574FE8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25392" r="23525" b="6292"/>
          <a:stretch>
            <a:fillRect/>
          </a:stretch>
        </p:blipFill>
        <p:spPr bwMode="auto">
          <a:xfrm rot="20673561">
            <a:off x="917162" y="2059643"/>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B0A954-D040-9BCD-B6AD-1241C6A5FEBC}"/>
              </a:ext>
            </a:extLst>
          </p:cNvPr>
          <p:cNvSpPr txBox="1"/>
          <p:nvPr/>
        </p:nvSpPr>
        <p:spPr>
          <a:xfrm>
            <a:off x="4337180" y="1192314"/>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50" name="Picture 49">
            <a:extLst>
              <a:ext uri="{FF2B5EF4-FFF2-40B4-BE49-F238E27FC236}">
                <a16:creationId xmlns:a16="http://schemas.microsoft.com/office/drawing/2014/main" id="{D42F4025-5E41-241F-E82A-F1D2E12BBD1B}"/>
              </a:ext>
            </a:extLst>
          </p:cNvPr>
          <p:cNvPicPr>
            <a:picLocks noChangeAspect="1"/>
          </p:cNvPicPr>
          <p:nvPr/>
        </p:nvPicPr>
        <p:blipFill rotWithShape="1">
          <a:blip r:embed="rId19"/>
          <a:srcRect t="7424" r="-648"/>
          <a:stretch/>
        </p:blipFill>
        <p:spPr>
          <a:xfrm>
            <a:off x="6492479" y="3852769"/>
            <a:ext cx="2603825" cy="557863"/>
          </a:xfrm>
          <a:prstGeom prst="rect">
            <a:avLst/>
          </a:prstGeom>
        </p:spPr>
      </p:pic>
      <p:sp>
        <p:nvSpPr>
          <p:cNvPr id="51" name="TextBox 50">
            <a:extLst>
              <a:ext uri="{FF2B5EF4-FFF2-40B4-BE49-F238E27FC236}">
                <a16:creationId xmlns:a16="http://schemas.microsoft.com/office/drawing/2014/main" id="{00509B0B-AE79-EF27-D285-FF9D3B299B6B}"/>
              </a:ext>
            </a:extLst>
          </p:cNvPr>
          <p:cNvSpPr txBox="1"/>
          <p:nvPr/>
        </p:nvSpPr>
        <p:spPr>
          <a:xfrm>
            <a:off x="4408007" y="4442975"/>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52" name="Rectangle 51">
            <a:extLst>
              <a:ext uri="{FF2B5EF4-FFF2-40B4-BE49-F238E27FC236}">
                <a16:creationId xmlns:a16="http://schemas.microsoft.com/office/drawing/2014/main" id="{DD5331E9-A96A-0F9A-2E6A-D838C703FFAA}"/>
              </a:ext>
            </a:extLst>
          </p:cNvPr>
          <p:cNvSpPr/>
          <p:nvPr/>
        </p:nvSpPr>
        <p:spPr>
          <a:xfrm>
            <a:off x="5070" y="-44116"/>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AB6B472E-C22B-477A-CF89-A70A79C21A9C}"/>
              </a:ext>
            </a:extLst>
          </p:cNvPr>
          <p:cNvSpPr/>
          <p:nvPr/>
        </p:nvSpPr>
        <p:spPr>
          <a:xfrm>
            <a:off x="19636" y="-8845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D5624CC1-9562-64BF-4054-A39271401DBA}"/>
              </a:ext>
            </a:extLst>
          </p:cNvPr>
          <p:cNvSpPr txBox="1"/>
          <p:nvPr/>
        </p:nvSpPr>
        <p:spPr>
          <a:xfrm>
            <a:off x="2170392" y="-78297"/>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sp>
        <p:nvSpPr>
          <p:cNvPr id="55" name="TextBox 54">
            <a:extLst>
              <a:ext uri="{FF2B5EF4-FFF2-40B4-BE49-F238E27FC236}">
                <a16:creationId xmlns:a16="http://schemas.microsoft.com/office/drawing/2014/main" id="{44451A49-C75D-02F0-C9E9-0BCB64699991}"/>
              </a:ext>
            </a:extLst>
          </p:cNvPr>
          <p:cNvSpPr txBox="1"/>
          <p:nvPr/>
        </p:nvSpPr>
        <p:spPr>
          <a:xfrm>
            <a:off x="719313" y="4912142"/>
            <a:ext cx="10423350" cy="1015663"/>
          </a:xfrm>
          <a:prstGeom prst="rect">
            <a:avLst/>
          </a:prstGeom>
          <a:noFill/>
        </p:spPr>
        <p:txBody>
          <a:bodyPr wrap="square" rtlCol="0">
            <a:spAutoFit/>
          </a:bodyPr>
          <a:lstStyle/>
          <a:p>
            <a:r>
              <a:rPr lang="en-US" sz="2000" dirty="0">
                <a:solidFill>
                  <a:schemeClr val="bg1"/>
                </a:solidFill>
              </a:rPr>
              <a:t>ECT has two wires, one of them will be connected to the ground and the second will be connected by the voltage-dividend. The above resistors have the values of difference of individual resistances across the wires. </a:t>
            </a:r>
            <a:endParaRPr lang="en-IN" sz="2000" dirty="0">
              <a:solidFill>
                <a:schemeClr val="bg1"/>
              </a:solidFill>
            </a:endParaRPr>
          </a:p>
        </p:txBody>
      </p:sp>
      <p:sp>
        <p:nvSpPr>
          <p:cNvPr id="56" name="TextBox 55">
            <a:extLst>
              <a:ext uri="{FF2B5EF4-FFF2-40B4-BE49-F238E27FC236}">
                <a16:creationId xmlns:a16="http://schemas.microsoft.com/office/drawing/2014/main" id="{A7F729D1-6CF4-678D-6150-B76D8B272ADB}"/>
              </a:ext>
            </a:extLst>
          </p:cNvPr>
          <p:cNvSpPr txBox="1"/>
          <p:nvPr/>
        </p:nvSpPr>
        <p:spPr>
          <a:xfrm>
            <a:off x="3241533" y="6119387"/>
            <a:ext cx="5816343" cy="646331"/>
          </a:xfrm>
          <a:prstGeom prst="rect">
            <a:avLst/>
          </a:prstGeom>
          <a:noFill/>
        </p:spPr>
        <p:txBody>
          <a:bodyPr wrap="square" rtlCol="0">
            <a:spAutoFit/>
          </a:bodyPr>
          <a:lstStyle/>
          <a:p>
            <a:pPr algn="ctr"/>
            <a:r>
              <a:rPr lang="en-IN" sz="3600" dirty="0">
                <a:solidFill>
                  <a:schemeClr val="accent1">
                    <a:lumMod val="20000"/>
                    <a:lumOff val="80000"/>
                  </a:schemeClr>
                </a:solidFill>
                <a:hlinkClick r:id="rId20">
                  <a:extLst>
                    <a:ext uri="{A12FA001-AC4F-418D-AE19-62706E023703}">
                      <ahyp:hlinkClr xmlns:ahyp="http://schemas.microsoft.com/office/drawing/2018/hyperlinkcolor" val="tx"/>
                    </a:ext>
                  </a:extLst>
                </a:hlinkClick>
              </a:rPr>
              <a:t>ECT web address</a:t>
            </a:r>
            <a:endParaRPr lang="en-IN" sz="3600" dirty="0">
              <a:solidFill>
                <a:schemeClr val="accent1">
                  <a:lumMod val="20000"/>
                  <a:lumOff val="80000"/>
                </a:schemeClr>
              </a:solidFill>
            </a:endParaRPr>
          </a:p>
        </p:txBody>
      </p:sp>
      <p:pic>
        <p:nvPicPr>
          <p:cNvPr id="57" name="Picture 56">
            <a:extLst>
              <a:ext uri="{FF2B5EF4-FFF2-40B4-BE49-F238E27FC236}">
                <a16:creationId xmlns:a16="http://schemas.microsoft.com/office/drawing/2014/main" id="{08BBA0A5-8B32-FB96-6E25-61628293F02F}"/>
              </a:ext>
            </a:extLst>
          </p:cNvPr>
          <p:cNvPicPr>
            <a:picLocks noChangeAspect="1"/>
          </p:cNvPicPr>
          <p:nvPr/>
        </p:nvPicPr>
        <p:blipFill>
          <a:blip r:embed="rId21"/>
          <a:stretch>
            <a:fillRect/>
          </a:stretch>
        </p:blipFill>
        <p:spPr>
          <a:xfrm>
            <a:off x="6825879" y="1444736"/>
            <a:ext cx="5099481" cy="3169493"/>
          </a:xfrm>
          <a:prstGeom prst="rect">
            <a:avLst/>
          </a:prstGeom>
        </p:spPr>
      </p:pic>
      <p:pic>
        <p:nvPicPr>
          <p:cNvPr id="58" name="Picture 57">
            <a:extLst>
              <a:ext uri="{FF2B5EF4-FFF2-40B4-BE49-F238E27FC236}">
                <a16:creationId xmlns:a16="http://schemas.microsoft.com/office/drawing/2014/main" id="{75744E63-1911-9E24-046B-5374DF20346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2498" y="1457110"/>
            <a:ext cx="6277201" cy="3090503"/>
          </a:xfrm>
          <a:prstGeom prst="rect">
            <a:avLst/>
          </a:prstGeom>
        </p:spPr>
      </p:pic>
      <p:sp>
        <p:nvSpPr>
          <p:cNvPr id="59" name="Rectangle 58">
            <a:extLst>
              <a:ext uri="{FF2B5EF4-FFF2-40B4-BE49-F238E27FC236}">
                <a16:creationId xmlns:a16="http://schemas.microsoft.com/office/drawing/2014/main" id="{F89C36EA-8CC3-DC25-BF0E-2EF24AB36F1D}"/>
              </a:ext>
            </a:extLst>
          </p:cNvPr>
          <p:cNvSpPr/>
          <p:nvPr/>
        </p:nvSpPr>
        <p:spPr>
          <a:xfrm>
            <a:off x="12382078" y="-3719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Rectangle 59">
            <a:extLst>
              <a:ext uri="{FF2B5EF4-FFF2-40B4-BE49-F238E27FC236}">
                <a16:creationId xmlns:a16="http://schemas.microsoft.com/office/drawing/2014/main" id="{FC090CD0-7D9B-BC9F-7EE1-0CF067D80FF0}"/>
              </a:ext>
            </a:extLst>
          </p:cNvPr>
          <p:cNvSpPr/>
          <p:nvPr/>
        </p:nvSpPr>
        <p:spPr>
          <a:xfrm>
            <a:off x="1358559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TextBox 60">
            <a:extLst>
              <a:ext uri="{FF2B5EF4-FFF2-40B4-BE49-F238E27FC236}">
                <a16:creationId xmlns:a16="http://schemas.microsoft.com/office/drawing/2014/main" id="{BB902279-FFB3-4EE7-1A40-64356503DC59}"/>
              </a:ext>
            </a:extLst>
          </p:cNvPr>
          <p:cNvSpPr txBox="1"/>
          <p:nvPr/>
        </p:nvSpPr>
        <p:spPr>
          <a:xfrm>
            <a:off x="15353978"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IR Sensor</a:t>
            </a:r>
            <a:endParaRPr lang="en-IN" sz="6600" b="1" dirty="0">
              <a:solidFill>
                <a:schemeClr val="accent1">
                  <a:lumMod val="40000"/>
                  <a:lumOff val="60000"/>
                </a:schemeClr>
              </a:solidFill>
              <a:latin typeface="Bahnschrift Condensed" panose="020B0502040204020203" pitchFamily="34" charset="0"/>
            </a:endParaRPr>
          </a:p>
        </p:txBody>
      </p:sp>
      <p:pic>
        <p:nvPicPr>
          <p:cNvPr id="62" name="Picture 61" descr="Buy Obstacle Avoidance IR Sensor Module at Low Price In India">
            <a:extLst>
              <a:ext uri="{FF2B5EF4-FFF2-40B4-BE49-F238E27FC236}">
                <a16:creationId xmlns:a16="http://schemas.microsoft.com/office/drawing/2014/main" id="{21A617C8-06FF-FFFD-BB17-A2FD0C09A4B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6" t="2908" r="4306" b="1859"/>
          <a:stretch>
            <a:fillRect/>
          </a:stretch>
        </p:blipFill>
        <p:spPr bwMode="auto">
          <a:xfrm rot="193210">
            <a:off x="14309585" y="1991549"/>
            <a:ext cx="3807821" cy="3694556"/>
          </a:xfrm>
          <a:custGeom>
            <a:avLst/>
            <a:gdLst>
              <a:gd name="connsiteX0" fmla="*/ 1800157 w 3807821"/>
              <a:gd name="connsiteY0" fmla="*/ 3154 h 3694556"/>
              <a:gd name="connsiteX1" fmla="*/ 3804941 w 3807821"/>
              <a:gd name="connsiteY1" fmla="*/ 1740323 h 3694556"/>
              <a:gd name="connsiteX2" fmla="*/ 2007664 w 3807821"/>
              <a:gd name="connsiteY2" fmla="*/ 3691403 h 3694556"/>
              <a:gd name="connsiteX3" fmla="*/ 2881 w 3807821"/>
              <a:gd name="connsiteY3" fmla="*/ 1954234 h 3694556"/>
              <a:gd name="connsiteX4" fmla="*/ 1800157 w 3807821"/>
              <a:gd name="connsiteY4" fmla="*/ 3154 h 3694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821" h="3694556">
                <a:moveTo>
                  <a:pt x="1800157" y="3154"/>
                </a:moveTo>
                <a:cubicBezTo>
                  <a:pt x="2850066" y="-55916"/>
                  <a:pt x="3747640" y="721841"/>
                  <a:pt x="3804941" y="1740323"/>
                </a:cubicBezTo>
                <a:cubicBezTo>
                  <a:pt x="3862243" y="2758805"/>
                  <a:pt x="3057573" y="3632333"/>
                  <a:pt x="2007664" y="3691403"/>
                </a:cubicBezTo>
                <a:cubicBezTo>
                  <a:pt x="957755" y="3750473"/>
                  <a:pt x="60183" y="2972716"/>
                  <a:pt x="2881" y="1954234"/>
                </a:cubicBezTo>
                <a:cubicBezTo>
                  <a:pt x="-54421" y="935751"/>
                  <a:pt x="750247" y="62224"/>
                  <a:pt x="1800157" y="3154"/>
                </a:cubicBezTo>
                <a:close/>
              </a:path>
            </a:pathLst>
          </a:cu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B79C4825-9C9A-6044-F876-9F0B0F49D171}"/>
              </a:ext>
            </a:extLst>
          </p:cNvPr>
          <p:cNvSpPr txBox="1"/>
          <p:nvPr/>
        </p:nvSpPr>
        <p:spPr>
          <a:xfrm>
            <a:off x="18155450" y="1229450"/>
            <a:ext cx="7117761" cy="4154984"/>
          </a:xfrm>
          <a:prstGeom prst="rect">
            <a:avLst/>
          </a:prstGeom>
          <a:noFill/>
        </p:spPr>
        <p:txBody>
          <a:bodyPr wrap="square" rtlCol="0">
            <a:spAutoFit/>
          </a:bodyPr>
          <a:lstStyle/>
          <a:p>
            <a:pPr algn="ctr"/>
            <a:r>
              <a:rPr lang="en-US" sz="2400" dirty="0">
                <a:solidFill>
                  <a:schemeClr val="bg1"/>
                </a:solidFill>
              </a:rPr>
              <a:t>It is a sensor that can be used to form a tachometer which can be used to measure the rotations per minute.</a:t>
            </a:r>
          </a:p>
          <a:p>
            <a:pPr algn="ctr"/>
            <a:endParaRPr lang="en-US" sz="2400" dirty="0">
              <a:solidFill>
                <a:schemeClr val="bg1"/>
              </a:solidFill>
            </a:endParaRPr>
          </a:p>
          <a:p>
            <a:pPr algn="ctr"/>
            <a:r>
              <a:rPr lang="en-US" sz="2400" dirty="0">
                <a:solidFill>
                  <a:schemeClr val="bg1"/>
                </a:solidFill>
              </a:rPr>
              <a:t>IR transmits IR rays which reflect back to the IR receiver and then IR Module generates an output or pulse which is detected by the Arduino controller</a:t>
            </a:r>
          </a:p>
          <a:p>
            <a:pPr algn="ctr"/>
            <a:endParaRPr lang="en-US" sz="2400" dirty="0">
              <a:solidFill>
                <a:schemeClr val="bg1"/>
              </a:solidFill>
            </a:endParaRPr>
          </a:p>
          <a:p>
            <a:pPr algn="ctr"/>
            <a:r>
              <a:rPr lang="en-US" sz="2400" dirty="0">
                <a:solidFill>
                  <a:schemeClr val="bg1"/>
                </a:solidFill>
              </a:rPr>
              <a:t>After 5 seconds Arduino calculates RPM for a minute using the given formula:</a:t>
            </a:r>
          </a:p>
          <a:p>
            <a:pPr algn="ctr"/>
            <a:endParaRPr lang="en-US" sz="2400" dirty="0">
              <a:solidFill>
                <a:schemeClr val="bg1"/>
              </a:solidFill>
            </a:endParaRPr>
          </a:p>
          <a:p>
            <a:pPr algn="ctr"/>
            <a:r>
              <a:rPr lang="en-US" sz="2400" dirty="0">
                <a:solidFill>
                  <a:schemeClr val="bg1"/>
                </a:solidFill>
              </a:rPr>
              <a:t>RPM=count x 12 / (number of spokes of wheel)</a:t>
            </a:r>
          </a:p>
        </p:txBody>
      </p:sp>
    </p:spTree>
    <p:extLst>
      <p:ext uri="{BB962C8B-B14F-4D97-AF65-F5344CB8AC3E}">
        <p14:creationId xmlns:p14="http://schemas.microsoft.com/office/powerpoint/2010/main" val="269283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46AB1-3777-F8C1-4C53-D34EDC69C4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470F13E-B82B-3919-AF66-ABAE529B064E}"/>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A98DA3C-471A-5D6E-07C3-93A32F4004C2}"/>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4CAF7019-EBE3-D41B-EA00-513B8B6D5F4A}"/>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D0A0E47B-133F-FA70-FB6D-4DCC6B6B9D3F}"/>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AAF00F3-6734-5020-E434-074C367E5BB5}"/>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645A681-C80C-898E-1D0E-79A41A1B6F3A}"/>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65D56F8-37A9-51EC-DF33-1CF5F47E0CC7}"/>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87D75EA-13E2-9003-98F0-FEC4AD65C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E695F07-9B5B-AAD9-BA65-B4874F1CB203}"/>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7" name="TextBox 16">
            <a:extLst>
              <a:ext uri="{FF2B5EF4-FFF2-40B4-BE49-F238E27FC236}">
                <a16:creationId xmlns:a16="http://schemas.microsoft.com/office/drawing/2014/main" id="{CF535135-BB8D-0B84-FB82-FB8CEB4B33AB}"/>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18" name="Rectangle 17">
            <a:extLst>
              <a:ext uri="{FF2B5EF4-FFF2-40B4-BE49-F238E27FC236}">
                <a16:creationId xmlns:a16="http://schemas.microsoft.com/office/drawing/2014/main" id="{8A38A0D1-69AE-04C6-7142-1DAD0AF1A407}"/>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20DDC09-E737-8B28-EA1E-B11A27E50338}"/>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AED2E80-E1DD-7F10-0244-DD0B1A8B592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21" name="Table 20">
            <a:extLst>
              <a:ext uri="{FF2B5EF4-FFF2-40B4-BE49-F238E27FC236}">
                <a16:creationId xmlns:a16="http://schemas.microsoft.com/office/drawing/2014/main" id="{4D79F5FA-B04F-0964-36EE-DD1535DC2F96}"/>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2" name="Rectangle 21">
            <a:extLst>
              <a:ext uri="{FF2B5EF4-FFF2-40B4-BE49-F238E27FC236}">
                <a16:creationId xmlns:a16="http://schemas.microsoft.com/office/drawing/2014/main" id="{F3753C5F-18A9-873C-F944-407467412D4A}"/>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C156499-0CC4-29FA-7C76-A47B91FF409B}"/>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109FE0F-F002-CE8A-6199-8D5D82928BDF}"/>
              </a:ext>
            </a:extLst>
          </p:cNvPr>
          <p:cNvGrpSpPr/>
          <p:nvPr/>
        </p:nvGrpSpPr>
        <p:grpSpPr>
          <a:xfrm>
            <a:off x="20974" y="-147260"/>
            <a:ext cx="12244057" cy="7087558"/>
            <a:chOff x="13882357" y="-129924"/>
            <a:chExt cx="12244057" cy="7087558"/>
          </a:xfrm>
        </p:grpSpPr>
        <p:sp>
          <p:nvSpPr>
            <p:cNvPr id="25" name="Rectangle 24">
              <a:extLst>
                <a:ext uri="{FF2B5EF4-FFF2-40B4-BE49-F238E27FC236}">
                  <a16:creationId xmlns:a16="http://schemas.microsoft.com/office/drawing/2014/main" id="{14A45CFB-24C7-250D-0298-9818363460F5}"/>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9285CDD-FACB-4C8B-6468-FF433A4E5457}"/>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27" name="Rectangle 26">
            <a:extLst>
              <a:ext uri="{FF2B5EF4-FFF2-40B4-BE49-F238E27FC236}">
                <a16:creationId xmlns:a16="http://schemas.microsoft.com/office/drawing/2014/main" id="{7B341B9B-5E76-C6E4-E000-A0EB5A008D51}"/>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94AA135-615C-314C-01EA-64FFD648AEBE}"/>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785232B6-687B-1ED9-540F-F01B4A6E27E0}"/>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0" name="TextBox 29">
            <a:extLst>
              <a:ext uri="{FF2B5EF4-FFF2-40B4-BE49-F238E27FC236}">
                <a16:creationId xmlns:a16="http://schemas.microsoft.com/office/drawing/2014/main" id="{BD2581E9-83CC-9015-899B-CC8EFC741604}"/>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1" name="Picture 30" descr="Arduino Uno - Wikipedia">
            <a:extLst>
              <a:ext uri="{FF2B5EF4-FFF2-40B4-BE49-F238E27FC236}">
                <a16:creationId xmlns:a16="http://schemas.microsoft.com/office/drawing/2014/main" id="{A2DF5041-1325-4A34-A5B9-9FD23080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F4429F9-1186-24AF-078D-C632D00C2AA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33" name="TextBox 32">
            <a:extLst>
              <a:ext uri="{FF2B5EF4-FFF2-40B4-BE49-F238E27FC236}">
                <a16:creationId xmlns:a16="http://schemas.microsoft.com/office/drawing/2014/main" id="{DC92C85A-8B33-6C5F-D60D-2B5E3C6B77EE}"/>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34" name="Picture 33" descr="Sx1278 Lora Module 433m 10km Ra-02 Wireless Spread Spectrum Transmission  Socket For Smart Home Diy">
            <a:extLst>
              <a:ext uri="{FF2B5EF4-FFF2-40B4-BE49-F238E27FC236}">
                <a16:creationId xmlns:a16="http://schemas.microsoft.com/office/drawing/2014/main" id="{BBD85C4E-94C9-74AC-559C-CBCCC81A2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EC96B8-E30B-F091-56A1-C1245C26C73C}"/>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03FDF26-5618-9D24-5841-0840B6094E34}"/>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3D82A37-7A98-0AF6-B45D-F114AF5C86F5}"/>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4E6A0E6-80D7-9564-DC73-55CC7B5E30E8}"/>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39" name="Picture 38">
            <a:extLst>
              <a:ext uri="{FF2B5EF4-FFF2-40B4-BE49-F238E27FC236}">
                <a16:creationId xmlns:a16="http://schemas.microsoft.com/office/drawing/2014/main" id="{13A53B9B-6C87-1F58-7874-DF62E462D134}"/>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40" name="Picture 39">
            <a:extLst>
              <a:ext uri="{FF2B5EF4-FFF2-40B4-BE49-F238E27FC236}">
                <a16:creationId xmlns:a16="http://schemas.microsoft.com/office/drawing/2014/main" id="{2BB11B84-2C18-66CD-7B09-522E3E282D72}"/>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41" name="TextBox 40">
            <a:extLst>
              <a:ext uri="{FF2B5EF4-FFF2-40B4-BE49-F238E27FC236}">
                <a16:creationId xmlns:a16="http://schemas.microsoft.com/office/drawing/2014/main" id="{91D3305A-CFD7-09CE-4C41-D917591DC868}"/>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42" name="TextBox 41">
            <a:extLst>
              <a:ext uri="{FF2B5EF4-FFF2-40B4-BE49-F238E27FC236}">
                <a16:creationId xmlns:a16="http://schemas.microsoft.com/office/drawing/2014/main" id="{8C1F2694-E48E-45AD-4B43-0DD4F6578159}"/>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43" name="Picture 42">
            <a:extLst>
              <a:ext uri="{FF2B5EF4-FFF2-40B4-BE49-F238E27FC236}">
                <a16:creationId xmlns:a16="http://schemas.microsoft.com/office/drawing/2014/main" id="{E4740253-8498-2909-3209-62D7BBE4A6E8}"/>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44" name="Picture 43">
            <a:extLst>
              <a:ext uri="{FF2B5EF4-FFF2-40B4-BE49-F238E27FC236}">
                <a16:creationId xmlns:a16="http://schemas.microsoft.com/office/drawing/2014/main" id="{0FEF940A-0102-88A8-5774-B19D754C16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
        <p:nvSpPr>
          <p:cNvPr id="45" name="Rectangle 44">
            <a:extLst>
              <a:ext uri="{FF2B5EF4-FFF2-40B4-BE49-F238E27FC236}">
                <a16:creationId xmlns:a16="http://schemas.microsoft.com/office/drawing/2014/main" id="{A0A81A49-103E-1BCE-99CC-9B950C8B46E3}"/>
              </a:ext>
            </a:extLst>
          </p:cNvPr>
          <p:cNvSpPr/>
          <p:nvPr/>
        </p:nvSpPr>
        <p:spPr>
          <a:xfrm>
            <a:off x="-11290" y="-91179"/>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3C7125C-EDC7-266B-8272-7CB81DC8FBF9}"/>
              </a:ext>
            </a:extLst>
          </p:cNvPr>
          <p:cNvSpPr/>
          <p:nvPr/>
        </p:nvSpPr>
        <p:spPr>
          <a:xfrm>
            <a:off x="-3670" y="-112017"/>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7BEDE08-62DF-D86C-606B-03A9D31BE14E}"/>
              </a:ext>
            </a:extLst>
          </p:cNvPr>
          <p:cNvSpPr txBox="1"/>
          <p:nvPr/>
        </p:nvSpPr>
        <p:spPr>
          <a:xfrm>
            <a:off x="2098448" y="-68935"/>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8EF254DF-5B22-33A7-04DD-A6EB7A0979B6}"/>
              </a:ext>
            </a:extLst>
          </p:cNvPr>
          <p:cNvSpPr txBox="1"/>
          <p:nvPr/>
        </p:nvSpPr>
        <p:spPr>
          <a:xfrm>
            <a:off x="5961995" y="1473327"/>
            <a:ext cx="5885493" cy="5078313"/>
          </a:xfrm>
          <a:prstGeom prst="rect">
            <a:avLst/>
          </a:prstGeom>
          <a:noFill/>
        </p:spPr>
        <p:txBody>
          <a:bodyPr wrap="square" rtlCol="0">
            <a:spAutoFit/>
          </a:bodyPr>
          <a:lstStyle/>
          <a:p>
            <a:r>
              <a:rPr lang="en-IN" dirty="0">
                <a:solidFill>
                  <a:schemeClr val="bg1"/>
                </a:solidFill>
              </a:rPr>
              <a:t>LoRa VCC to Arduino 3.3V or an external 3.3V power supply (check the module's voltage requirements).</a:t>
            </a:r>
          </a:p>
          <a:p>
            <a:endParaRPr lang="en-IN" dirty="0">
              <a:solidFill>
                <a:schemeClr val="bg1"/>
              </a:solidFill>
            </a:endParaRPr>
          </a:p>
          <a:p>
            <a:r>
              <a:rPr lang="en-IN" dirty="0">
                <a:solidFill>
                  <a:schemeClr val="bg1"/>
                </a:solidFill>
              </a:rPr>
              <a:t>​LoRa GND to Arduino GND.​</a:t>
            </a:r>
          </a:p>
          <a:p>
            <a:endParaRPr lang="en-IN" dirty="0">
              <a:solidFill>
                <a:schemeClr val="bg1"/>
              </a:solidFill>
            </a:endParaRPr>
          </a:p>
          <a:p>
            <a:r>
              <a:rPr lang="en-IN" dirty="0">
                <a:solidFill>
                  <a:schemeClr val="bg1"/>
                </a:solidFill>
              </a:rPr>
              <a:t>LoRa SCK to Arduino SCK, 13 (SCK is the SPI clock pin).​</a:t>
            </a:r>
          </a:p>
          <a:p>
            <a:endParaRPr lang="en-IN" dirty="0">
              <a:solidFill>
                <a:schemeClr val="bg1"/>
              </a:solidFill>
            </a:endParaRPr>
          </a:p>
          <a:p>
            <a:r>
              <a:rPr lang="en-IN" dirty="0">
                <a:solidFill>
                  <a:schemeClr val="bg1"/>
                </a:solidFill>
              </a:rPr>
              <a:t>LoRa MISO to Arduino MISO, 12(Master In Slave Out).​</a:t>
            </a:r>
          </a:p>
          <a:p>
            <a:endParaRPr lang="en-IN" dirty="0">
              <a:solidFill>
                <a:schemeClr val="bg1"/>
              </a:solidFill>
            </a:endParaRPr>
          </a:p>
          <a:p>
            <a:r>
              <a:rPr lang="en-IN" dirty="0">
                <a:solidFill>
                  <a:schemeClr val="bg1"/>
                </a:solidFill>
              </a:rPr>
              <a:t>LoRa MOSI to Arduino MOSI, 11 (Master Out Slave In).</a:t>
            </a:r>
          </a:p>
          <a:p>
            <a:endParaRPr lang="en-IN" dirty="0">
              <a:solidFill>
                <a:schemeClr val="bg1"/>
              </a:solidFill>
            </a:endParaRPr>
          </a:p>
          <a:p>
            <a:r>
              <a:rPr lang="en-IN" dirty="0">
                <a:solidFill>
                  <a:schemeClr val="bg1"/>
                </a:solidFill>
              </a:rPr>
              <a:t>​LoRa NSS (or CS) to an Arduino digital pin (e.g., D10).</a:t>
            </a:r>
          </a:p>
          <a:p>
            <a:endParaRPr lang="en-IN" dirty="0">
              <a:solidFill>
                <a:schemeClr val="bg1"/>
              </a:solidFill>
            </a:endParaRPr>
          </a:p>
          <a:p>
            <a:r>
              <a:rPr lang="en-IN" dirty="0">
                <a:solidFill>
                  <a:schemeClr val="bg1"/>
                </a:solidFill>
              </a:rPr>
              <a:t>​LoRa DIO0 to an Arduino digital pin (e.g., D2) - this is the interrupt pin used to receive data.​</a:t>
            </a:r>
          </a:p>
          <a:p>
            <a:endParaRPr lang="en-IN" dirty="0">
              <a:solidFill>
                <a:schemeClr val="bg1"/>
              </a:solidFill>
            </a:endParaRPr>
          </a:p>
          <a:p>
            <a:r>
              <a:rPr lang="en-IN" dirty="0">
                <a:solidFill>
                  <a:schemeClr val="bg1"/>
                </a:solidFill>
              </a:rPr>
              <a:t>LoRa RST (Reset) to an Arduino digital pin (e.g., D9) if available; otherwise, you can connect it directly to 3.3V.​</a:t>
            </a:r>
          </a:p>
        </p:txBody>
      </p:sp>
      <p:pic>
        <p:nvPicPr>
          <p:cNvPr id="49" name="Picture 48">
            <a:extLst>
              <a:ext uri="{FF2B5EF4-FFF2-40B4-BE49-F238E27FC236}">
                <a16:creationId xmlns:a16="http://schemas.microsoft.com/office/drawing/2014/main" id="{C522E576-0588-246C-024E-3856458BC5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713" y="2151339"/>
            <a:ext cx="5403986" cy="2735768"/>
          </a:xfrm>
          <a:prstGeom prst="rect">
            <a:avLst/>
          </a:prstGeom>
        </p:spPr>
      </p:pic>
      <p:sp>
        <p:nvSpPr>
          <p:cNvPr id="2" name="Rectangle 1">
            <a:extLst>
              <a:ext uri="{FF2B5EF4-FFF2-40B4-BE49-F238E27FC236}">
                <a16:creationId xmlns:a16="http://schemas.microsoft.com/office/drawing/2014/main" id="{36F7BF5D-7E15-608E-DC86-27157C3271F0}"/>
              </a:ext>
            </a:extLst>
          </p:cNvPr>
          <p:cNvSpPr/>
          <p:nvPr/>
        </p:nvSpPr>
        <p:spPr>
          <a:xfrm>
            <a:off x="17984" y="-9380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D7DE691-7BAF-7677-F814-7991B27CE25F}"/>
              </a:ext>
            </a:extLst>
          </p:cNvPr>
          <p:cNvSpPr/>
          <p:nvPr/>
        </p:nvSpPr>
        <p:spPr>
          <a:xfrm>
            <a:off x="30069" y="-10666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B2E4C2A-F42E-E998-54DD-6D2CF04F901A}"/>
              </a:ext>
            </a:extLst>
          </p:cNvPr>
          <p:cNvSpPr txBox="1"/>
          <p:nvPr/>
        </p:nvSpPr>
        <p:spPr>
          <a:xfrm>
            <a:off x="1851393" y="-148527"/>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 name="Picture 4" descr="Uno Minda TD-1121 Temperature Sensor Black Coupler for-TATA-Nano :  Amazon.in: Car &amp; Motorbike">
            <a:extLst>
              <a:ext uri="{FF2B5EF4-FFF2-40B4-BE49-F238E27FC236}">
                <a16:creationId xmlns:a16="http://schemas.microsoft.com/office/drawing/2014/main" id="{7D437800-7B9E-5DFE-7E04-47CF574FE8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25392" r="23525" b="6292"/>
          <a:stretch>
            <a:fillRect/>
          </a:stretch>
        </p:blipFill>
        <p:spPr bwMode="auto">
          <a:xfrm rot="20673561">
            <a:off x="917162" y="2059643"/>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B0A954-D040-9BCD-B6AD-1241C6A5FEBC}"/>
              </a:ext>
            </a:extLst>
          </p:cNvPr>
          <p:cNvSpPr txBox="1"/>
          <p:nvPr/>
        </p:nvSpPr>
        <p:spPr>
          <a:xfrm>
            <a:off x="4337180" y="1192314"/>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50" name="Picture 49">
            <a:extLst>
              <a:ext uri="{FF2B5EF4-FFF2-40B4-BE49-F238E27FC236}">
                <a16:creationId xmlns:a16="http://schemas.microsoft.com/office/drawing/2014/main" id="{D42F4025-5E41-241F-E82A-F1D2E12BBD1B}"/>
              </a:ext>
            </a:extLst>
          </p:cNvPr>
          <p:cNvPicPr>
            <a:picLocks noChangeAspect="1"/>
          </p:cNvPicPr>
          <p:nvPr/>
        </p:nvPicPr>
        <p:blipFill rotWithShape="1">
          <a:blip r:embed="rId19"/>
          <a:srcRect t="7424" r="-648"/>
          <a:stretch/>
        </p:blipFill>
        <p:spPr>
          <a:xfrm>
            <a:off x="6492479" y="3852769"/>
            <a:ext cx="2603825" cy="557863"/>
          </a:xfrm>
          <a:prstGeom prst="rect">
            <a:avLst/>
          </a:prstGeom>
        </p:spPr>
      </p:pic>
      <p:sp>
        <p:nvSpPr>
          <p:cNvPr id="51" name="TextBox 50">
            <a:extLst>
              <a:ext uri="{FF2B5EF4-FFF2-40B4-BE49-F238E27FC236}">
                <a16:creationId xmlns:a16="http://schemas.microsoft.com/office/drawing/2014/main" id="{00509B0B-AE79-EF27-D285-FF9D3B299B6B}"/>
              </a:ext>
            </a:extLst>
          </p:cNvPr>
          <p:cNvSpPr txBox="1"/>
          <p:nvPr/>
        </p:nvSpPr>
        <p:spPr>
          <a:xfrm>
            <a:off x="4408007" y="4442975"/>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52" name="Rectangle 51">
            <a:extLst>
              <a:ext uri="{FF2B5EF4-FFF2-40B4-BE49-F238E27FC236}">
                <a16:creationId xmlns:a16="http://schemas.microsoft.com/office/drawing/2014/main" id="{DD5331E9-A96A-0F9A-2E6A-D838C703FFAA}"/>
              </a:ext>
            </a:extLst>
          </p:cNvPr>
          <p:cNvSpPr/>
          <p:nvPr/>
        </p:nvSpPr>
        <p:spPr>
          <a:xfrm>
            <a:off x="5070" y="-44116"/>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AB6B472E-C22B-477A-CF89-A70A79C21A9C}"/>
              </a:ext>
            </a:extLst>
          </p:cNvPr>
          <p:cNvSpPr/>
          <p:nvPr/>
        </p:nvSpPr>
        <p:spPr>
          <a:xfrm>
            <a:off x="19636" y="-8845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D5624CC1-9562-64BF-4054-A39271401DBA}"/>
              </a:ext>
            </a:extLst>
          </p:cNvPr>
          <p:cNvSpPr txBox="1"/>
          <p:nvPr/>
        </p:nvSpPr>
        <p:spPr>
          <a:xfrm>
            <a:off x="2170392" y="-78297"/>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sp>
        <p:nvSpPr>
          <p:cNvPr id="55" name="TextBox 54">
            <a:extLst>
              <a:ext uri="{FF2B5EF4-FFF2-40B4-BE49-F238E27FC236}">
                <a16:creationId xmlns:a16="http://schemas.microsoft.com/office/drawing/2014/main" id="{44451A49-C75D-02F0-C9E9-0BCB64699991}"/>
              </a:ext>
            </a:extLst>
          </p:cNvPr>
          <p:cNvSpPr txBox="1"/>
          <p:nvPr/>
        </p:nvSpPr>
        <p:spPr>
          <a:xfrm>
            <a:off x="719313" y="4912142"/>
            <a:ext cx="10423350" cy="1015663"/>
          </a:xfrm>
          <a:prstGeom prst="rect">
            <a:avLst/>
          </a:prstGeom>
          <a:noFill/>
        </p:spPr>
        <p:txBody>
          <a:bodyPr wrap="square" rtlCol="0">
            <a:spAutoFit/>
          </a:bodyPr>
          <a:lstStyle/>
          <a:p>
            <a:r>
              <a:rPr lang="en-US" sz="2000" dirty="0">
                <a:solidFill>
                  <a:schemeClr val="bg1"/>
                </a:solidFill>
              </a:rPr>
              <a:t>ECT has two wires, one of them will be connected to the ground and the second will be connected by the voltage-dividend. The above resistors have the values of difference of individual resistances across the wires. </a:t>
            </a:r>
            <a:endParaRPr lang="en-IN" sz="2000" dirty="0">
              <a:solidFill>
                <a:schemeClr val="bg1"/>
              </a:solidFill>
            </a:endParaRPr>
          </a:p>
        </p:txBody>
      </p:sp>
      <p:sp>
        <p:nvSpPr>
          <p:cNvPr id="56" name="TextBox 55">
            <a:extLst>
              <a:ext uri="{FF2B5EF4-FFF2-40B4-BE49-F238E27FC236}">
                <a16:creationId xmlns:a16="http://schemas.microsoft.com/office/drawing/2014/main" id="{A7F729D1-6CF4-678D-6150-B76D8B272ADB}"/>
              </a:ext>
            </a:extLst>
          </p:cNvPr>
          <p:cNvSpPr txBox="1"/>
          <p:nvPr/>
        </p:nvSpPr>
        <p:spPr>
          <a:xfrm>
            <a:off x="3241533" y="6119387"/>
            <a:ext cx="5816343" cy="646331"/>
          </a:xfrm>
          <a:prstGeom prst="rect">
            <a:avLst/>
          </a:prstGeom>
          <a:noFill/>
        </p:spPr>
        <p:txBody>
          <a:bodyPr wrap="square" rtlCol="0">
            <a:spAutoFit/>
          </a:bodyPr>
          <a:lstStyle/>
          <a:p>
            <a:pPr algn="ctr"/>
            <a:r>
              <a:rPr lang="en-IN" sz="3600" dirty="0">
                <a:solidFill>
                  <a:schemeClr val="accent1">
                    <a:lumMod val="20000"/>
                    <a:lumOff val="80000"/>
                  </a:schemeClr>
                </a:solidFill>
                <a:hlinkClick r:id="rId20">
                  <a:extLst>
                    <a:ext uri="{A12FA001-AC4F-418D-AE19-62706E023703}">
                      <ahyp:hlinkClr xmlns:ahyp="http://schemas.microsoft.com/office/drawing/2018/hyperlinkcolor" val="tx"/>
                    </a:ext>
                  </a:extLst>
                </a:hlinkClick>
              </a:rPr>
              <a:t>ECT web address</a:t>
            </a:r>
            <a:endParaRPr lang="en-IN" sz="3600" dirty="0">
              <a:solidFill>
                <a:schemeClr val="accent1">
                  <a:lumMod val="20000"/>
                  <a:lumOff val="80000"/>
                </a:schemeClr>
              </a:solidFill>
            </a:endParaRPr>
          </a:p>
        </p:txBody>
      </p:sp>
      <p:pic>
        <p:nvPicPr>
          <p:cNvPr id="57" name="Picture 56">
            <a:extLst>
              <a:ext uri="{FF2B5EF4-FFF2-40B4-BE49-F238E27FC236}">
                <a16:creationId xmlns:a16="http://schemas.microsoft.com/office/drawing/2014/main" id="{08BBA0A5-8B32-FB96-6E25-61628293F02F}"/>
              </a:ext>
            </a:extLst>
          </p:cNvPr>
          <p:cNvPicPr>
            <a:picLocks noChangeAspect="1"/>
          </p:cNvPicPr>
          <p:nvPr/>
        </p:nvPicPr>
        <p:blipFill>
          <a:blip r:embed="rId21"/>
          <a:stretch>
            <a:fillRect/>
          </a:stretch>
        </p:blipFill>
        <p:spPr>
          <a:xfrm>
            <a:off x="6825879" y="1444736"/>
            <a:ext cx="5099481" cy="3169493"/>
          </a:xfrm>
          <a:prstGeom prst="rect">
            <a:avLst/>
          </a:prstGeom>
        </p:spPr>
      </p:pic>
      <p:pic>
        <p:nvPicPr>
          <p:cNvPr id="58" name="Picture 57">
            <a:extLst>
              <a:ext uri="{FF2B5EF4-FFF2-40B4-BE49-F238E27FC236}">
                <a16:creationId xmlns:a16="http://schemas.microsoft.com/office/drawing/2014/main" id="{75744E63-1911-9E24-046B-5374DF20346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2498" y="1457110"/>
            <a:ext cx="6277201" cy="3090503"/>
          </a:xfrm>
          <a:prstGeom prst="rect">
            <a:avLst/>
          </a:prstGeom>
        </p:spPr>
      </p:pic>
      <p:sp>
        <p:nvSpPr>
          <p:cNvPr id="59" name="Rectangle 58">
            <a:extLst>
              <a:ext uri="{FF2B5EF4-FFF2-40B4-BE49-F238E27FC236}">
                <a16:creationId xmlns:a16="http://schemas.microsoft.com/office/drawing/2014/main" id="{F89C36EA-8CC3-DC25-BF0E-2EF24AB36F1D}"/>
              </a:ext>
            </a:extLst>
          </p:cNvPr>
          <p:cNvSpPr/>
          <p:nvPr/>
        </p:nvSpPr>
        <p:spPr>
          <a:xfrm>
            <a:off x="36215" y="-52471"/>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Rectangle 59">
            <a:extLst>
              <a:ext uri="{FF2B5EF4-FFF2-40B4-BE49-F238E27FC236}">
                <a16:creationId xmlns:a16="http://schemas.microsoft.com/office/drawing/2014/main" id="{FC090CD0-7D9B-BC9F-7EE1-0CF067D80FF0}"/>
              </a:ext>
            </a:extLst>
          </p:cNvPr>
          <p:cNvSpPr/>
          <p:nvPr/>
        </p:nvSpPr>
        <p:spPr>
          <a:xfrm>
            <a:off x="23054" y="-782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TextBox 60">
            <a:extLst>
              <a:ext uri="{FF2B5EF4-FFF2-40B4-BE49-F238E27FC236}">
                <a16:creationId xmlns:a16="http://schemas.microsoft.com/office/drawing/2014/main" id="{BB902279-FFB3-4EE7-1A40-64356503DC59}"/>
              </a:ext>
            </a:extLst>
          </p:cNvPr>
          <p:cNvSpPr txBox="1"/>
          <p:nvPr/>
        </p:nvSpPr>
        <p:spPr>
          <a:xfrm>
            <a:off x="1791437" y="-1242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IR Sensor</a:t>
            </a:r>
            <a:endParaRPr lang="en-IN" sz="6600" b="1" dirty="0">
              <a:solidFill>
                <a:schemeClr val="accent1">
                  <a:lumMod val="40000"/>
                  <a:lumOff val="60000"/>
                </a:schemeClr>
              </a:solidFill>
              <a:latin typeface="Bahnschrift Condensed" panose="020B0502040204020203" pitchFamily="34" charset="0"/>
            </a:endParaRPr>
          </a:p>
        </p:txBody>
      </p:sp>
      <p:pic>
        <p:nvPicPr>
          <p:cNvPr id="62" name="Picture 61" descr="Buy Obstacle Avoidance IR Sensor Module at Low Price In India">
            <a:extLst>
              <a:ext uri="{FF2B5EF4-FFF2-40B4-BE49-F238E27FC236}">
                <a16:creationId xmlns:a16="http://schemas.microsoft.com/office/drawing/2014/main" id="{21A617C8-06FF-FFFD-BB17-A2FD0C09A4B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6" t="2908" r="4306" b="1859"/>
          <a:stretch>
            <a:fillRect/>
          </a:stretch>
        </p:blipFill>
        <p:spPr bwMode="auto">
          <a:xfrm rot="193210">
            <a:off x="747044" y="1950449"/>
            <a:ext cx="3807821" cy="3694556"/>
          </a:xfrm>
          <a:custGeom>
            <a:avLst/>
            <a:gdLst>
              <a:gd name="connsiteX0" fmla="*/ 1800157 w 3807821"/>
              <a:gd name="connsiteY0" fmla="*/ 3154 h 3694556"/>
              <a:gd name="connsiteX1" fmla="*/ 3804941 w 3807821"/>
              <a:gd name="connsiteY1" fmla="*/ 1740323 h 3694556"/>
              <a:gd name="connsiteX2" fmla="*/ 2007664 w 3807821"/>
              <a:gd name="connsiteY2" fmla="*/ 3691403 h 3694556"/>
              <a:gd name="connsiteX3" fmla="*/ 2881 w 3807821"/>
              <a:gd name="connsiteY3" fmla="*/ 1954234 h 3694556"/>
              <a:gd name="connsiteX4" fmla="*/ 1800157 w 3807821"/>
              <a:gd name="connsiteY4" fmla="*/ 3154 h 3694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821" h="3694556">
                <a:moveTo>
                  <a:pt x="1800157" y="3154"/>
                </a:moveTo>
                <a:cubicBezTo>
                  <a:pt x="2850066" y="-55916"/>
                  <a:pt x="3747640" y="721841"/>
                  <a:pt x="3804941" y="1740323"/>
                </a:cubicBezTo>
                <a:cubicBezTo>
                  <a:pt x="3862243" y="2758805"/>
                  <a:pt x="3057573" y="3632333"/>
                  <a:pt x="2007664" y="3691403"/>
                </a:cubicBezTo>
                <a:cubicBezTo>
                  <a:pt x="957755" y="3750473"/>
                  <a:pt x="60183" y="2972716"/>
                  <a:pt x="2881" y="1954234"/>
                </a:cubicBezTo>
                <a:cubicBezTo>
                  <a:pt x="-54421" y="935751"/>
                  <a:pt x="750247" y="62224"/>
                  <a:pt x="1800157" y="3154"/>
                </a:cubicBezTo>
                <a:close/>
              </a:path>
            </a:pathLst>
          </a:cu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B79C4825-9C9A-6044-F876-9F0B0F49D171}"/>
              </a:ext>
            </a:extLst>
          </p:cNvPr>
          <p:cNvSpPr txBox="1"/>
          <p:nvPr/>
        </p:nvSpPr>
        <p:spPr>
          <a:xfrm>
            <a:off x="4592909" y="1188350"/>
            <a:ext cx="7117761" cy="4154984"/>
          </a:xfrm>
          <a:prstGeom prst="rect">
            <a:avLst/>
          </a:prstGeom>
          <a:noFill/>
        </p:spPr>
        <p:txBody>
          <a:bodyPr wrap="square" rtlCol="0">
            <a:spAutoFit/>
          </a:bodyPr>
          <a:lstStyle/>
          <a:p>
            <a:pPr algn="ctr"/>
            <a:r>
              <a:rPr lang="en-US" sz="2400" dirty="0">
                <a:solidFill>
                  <a:schemeClr val="bg1"/>
                </a:solidFill>
              </a:rPr>
              <a:t>It is a sensor that can be used to form a tachometer which can be used to measure the rotations per minute.</a:t>
            </a:r>
          </a:p>
          <a:p>
            <a:pPr algn="ctr"/>
            <a:endParaRPr lang="en-US" sz="2400" dirty="0">
              <a:solidFill>
                <a:schemeClr val="bg1"/>
              </a:solidFill>
            </a:endParaRPr>
          </a:p>
          <a:p>
            <a:pPr algn="ctr"/>
            <a:r>
              <a:rPr lang="en-US" sz="2400" dirty="0">
                <a:solidFill>
                  <a:schemeClr val="bg1"/>
                </a:solidFill>
              </a:rPr>
              <a:t>IR transmits IR rays which reflect back to the IR receiver and then IR Module generates an output or pulse which is detected by the Arduino controller</a:t>
            </a:r>
          </a:p>
          <a:p>
            <a:pPr algn="ctr"/>
            <a:endParaRPr lang="en-US" sz="2400" dirty="0">
              <a:solidFill>
                <a:schemeClr val="bg1"/>
              </a:solidFill>
            </a:endParaRPr>
          </a:p>
          <a:p>
            <a:pPr algn="ctr"/>
            <a:r>
              <a:rPr lang="en-US" sz="2400" dirty="0">
                <a:solidFill>
                  <a:schemeClr val="bg1"/>
                </a:solidFill>
              </a:rPr>
              <a:t>After 5 seconds Arduino calculates RPM for a minute using the given formula:</a:t>
            </a:r>
          </a:p>
          <a:p>
            <a:pPr algn="ctr"/>
            <a:endParaRPr lang="en-US" sz="2400" dirty="0">
              <a:solidFill>
                <a:schemeClr val="bg1"/>
              </a:solidFill>
            </a:endParaRPr>
          </a:p>
          <a:p>
            <a:pPr algn="ctr"/>
            <a:r>
              <a:rPr lang="en-US" sz="2400" dirty="0">
                <a:solidFill>
                  <a:schemeClr val="bg1"/>
                </a:solidFill>
              </a:rPr>
              <a:t>RPM=count x 12 / (number of spokes of wheel)</a:t>
            </a:r>
          </a:p>
        </p:txBody>
      </p:sp>
    </p:spTree>
    <p:extLst>
      <p:ext uri="{BB962C8B-B14F-4D97-AF65-F5344CB8AC3E}">
        <p14:creationId xmlns:p14="http://schemas.microsoft.com/office/powerpoint/2010/main" val="8390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90"/>
            <a:ext cx="12192000" cy="6903433"/>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5943600" y="2613881"/>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12192000" y="-1"/>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12933590" y="-30290"/>
            <a:ext cx="12207240" cy="690372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218920" y="-7385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13411200" y="1193073"/>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13517880" y="2148840"/>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Tree>
    <p:extLst>
      <p:ext uri="{BB962C8B-B14F-4D97-AF65-F5344CB8AC3E}">
        <p14:creationId xmlns:p14="http://schemas.microsoft.com/office/powerpoint/2010/main" val="4031168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46AB1-3777-F8C1-4C53-D34EDC69C4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470F13E-B82B-3919-AF66-ABAE529B064E}"/>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A98DA3C-471A-5D6E-07C3-93A32F4004C2}"/>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4CAF7019-EBE3-D41B-EA00-513B8B6D5F4A}"/>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11" name="TextBox 10">
            <a:extLst>
              <a:ext uri="{FF2B5EF4-FFF2-40B4-BE49-F238E27FC236}">
                <a16:creationId xmlns:a16="http://schemas.microsoft.com/office/drawing/2014/main" id="{D0A0E47B-133F-FA70-FB6D-4DCC6B6B9D3F}"/>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AAF00F3-6734-5020-E434-074C367E5BB5}"/>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645A681-C80C-898E-1D0E-79A41A1B6F3A}"/>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65D56F8-37A9-51EC-DF33-1CF5F47E0CC7}"/>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87D75EA-13E2-9003-98F0-FEC4AD65C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E695F07-9B5B-AAD9-BA65-B4874F1CB203}"/>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7" name="TextBox 16">
            <a:extLst>
              <a:ext uri="{FF2B5EF4-FFF2-40B4-BE49-F238E27FC236}">
                <a16:creationId xmlns:a16="http://schemas.microsoft.com/office/drawing/2014/main" id="{CF535135-BB8D-0B84-FB82-FB8CEB4B33AB}"/>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18" name="Rectangle 17">
            <a:extLst>
              <a:ext uri="{FF2B5EF4-FFF2-40B4-BE49-F238E27FC236}">
                <a16:creationId xmlns:a16="http://schemas.microsoft.com/office/drawing/2014/main" id="{8A38A0D1-69AE-04C6-7142-1DAD0AF1A407}"/>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20DDC09-E737-8B28-EA1E-B11A27E50338}"/>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AED2E80-E1DD-7F10-0244-DD0B1A8B592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21" name="Table 20">
            <a:extLst>
              <a:ext uri="{FF2B5EF4-FFF2-40B4-BE49-F238E27FC236}">
                <a16:creationId xmlns:a16="http://schemas.microsoft.com/office/drawing/2014/main" id="{4D79F5FA-B04F-0964-36EE-DD1535DC2F96}"/>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2" name="Rectangle 21">
            <a:extLst>
              <a:ext uri="{FF2B5EF4-FFF2-40B4-BE49-F238E27FC236}">
                <a16:creationId xmlns:a16="http://schemas.microsoft.com/office/drawing/2014/main" id="{F3753C5F-18A9-873C-F944-407467412D4A}"/>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C156499-0CC4-29FA-7C76-A47B91FF409B}"/>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109FE0F-F002-CE8A-6199-8D5D82928BDF}"/>
              </a:ext>
            </a:extLst>
          </p:cNvPr>
          <p:cNvGrpSpPr/>
          <p:nvPr/>
        </p:nvGrpSpPr>
        <p:grpSpPr>
          <a:xfrm>
            <a:off x="20974" y="-147260"/>
            <a:ext cx="12244057" cy="7087558"/>
            <a:chOff x="13882357" y="-129924"/>
            <a:chExt cx="12244057" cy="7087558"/>
          </a:xfrm>
        </p:grpSpPr>
        <p:sp>
          <p:nvSpPr>
            <p:cNvPr id="25" name="Rectangle 24">
              <a:extLst>
                <a:ext uri="{FF2B5EF4-FFF2-40B4-BE49-F238E27FC236}">
                  <a16:creationId xmlns:a16="http://schemas.microsoft.com/office/drawing/2014/main" id="{14A45CFB-24C7-250D-0298-9818363460F5}"/>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9285CDD-FACB-4C8B-6468-FF433A4E5457}"/>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27" name="Rectangle 26">
            <a:extLst>
              <a:ext uri="{FF2B5EF4-FFF2-40B4-BE49-F238E27FC236}">
                <a16:creationId xmlns:a16="http://schemas.microsoft.com/office/drawing/2014/main" id="{7B341B9B-5E76-C6E4-E000-A0EB5A008D51}"/>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94AA135-615C-314C-01EA-64FFD648AEBE}"/>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785232B6-687B-1ED9-540F-F01B4A6E27E0}"/>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0" name="TextBox 29">
            <a:extLst>
              <a:ext uri="{FF2B5EF4-FFF2-40B4-BE49-F238E27FC236}">
                <a16:creationId xmlns:a16="http://schemas.microsoft.com/office/drawing/2014/main" id="{BD2581E9-83CC-9015-899B-CC8EFC741604}"/>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1" name="Picture 30" descr="Arduino Uno - Wikipedia">
            <a:extLst>
              <a:ext uri="{FF2B5EF4-FFF2-40B4-BE49-F238E27FC236}">
                <a16:creationId xmlns:a16="http://schemas.microsoft.com/office/drawing/2014/main" id="{A2DF5041-1325-4A34-A5B9-9FD230803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F4429F9-1186-24AF-078D-C632D00C2AA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33" name="TextBox 32">
            <a:extLst>
              <a:ext uri="{FF2B5EF4-FFF2-40B4-BE49-F238E27FC236}">
                <a16:creationId xmlns:a16="http://schemas.microsoft.com/office/drawing/2014/main" id="{DC92C85A-8B33-6C5F-D60D-2B5E3C6B77EE}"/>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34" name="Picture 33" descr="Sx1278 Lora Module 433m 10km Ra-02 Wireless Spread Spectrum Transmission  Socket For Smart Home Diy">
            <a:extLst>
              <a:ext uri="{FF2B5EF4-FFF2-40B4-BE49-F238E27FC236}">
                <a16:creationId xmlns:a16="http://schemas.microsoft.com/office/drawing/2014/main" id="{BBD85C4E-94C9-74AC-559C-CBCCC81A28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EC96B8-E30B-F091-56A1-C1245C26C73C}"/>
              </a:ext>
            </a:extLst>
          </p:cNvPr>
          <p:cNvSpPr/>
          <p:nvPr/>
        </p:nvSpPr>
        <p:spPr>
          <a:xfrm>
            <a:off x="-21580" y="-55199"/>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03FDF26-5618-9D24-5841-0840B6094E34}"/>
              </a:ext>
            </a:extLst>
          </p:cNvPr>
          <p:cNvSpPr/>
          <p:nvPr/>
        </p:nvSpPr>
        <p:spPr>
          <a:xfrm>
            <a:off x="-9496" y="-70341"/>
            <a:ext cx="12277517" cy="6985731"/>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3D82A37-7A98-0AF6-B45D-F114AF5C86F5}"/>
              </a:ext>
            </a:extLst>
          </p:cNvPr>
          <p:cNvSpPr/>
          <p:nvPr/>
        </p:nvSpPr>
        <p:spPr>
          <a:xfrm>
            <a:off x="-9496" y="-62770"/>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4E6A0E6-80D7-9564-DC73-55CC7B5E30E8}"/>
              </a:ext>
            </a:extLst>
          </p:cNvPr>
          <p:cNvPicPr>
            <a:picLocks noChangeAspect="1"/>
          </p:cNvPicPr>
          <p:nvPr/>
        </p:nvPicPr>
        <p:blipFill rotWithShape="1">
          <a:blip r:embed="rId12">
            <a:extLst>
              <a:ext uri="{28A0092B-C50C-407E-A947-70E740481C1C}">
                <a14:useLocalDpi xmlns:a14="http://schemas.microsoft.com/office/drawing/2010/main" val="0"/>
              </a:ext>
            </a:extLst>
          </a:blip>
          <a:srcRect t="36901" r="40774" b="2863"/>
          <a:stretch/>
        </p:blipFill>
        <p:spPr>
          <a:xfrm rot="365947">
            <a:off x="7297389" y="5272414"/>
            <a:ext cx="2586087" cy="1421937"/>
          </a:xfrm>
          <a:prstGeom prst="rect">
            <a:avLst/>
          </a:prstGeom>
        </p:spPr>
      </p:pic>
      <p:pic>
        <p:nvPicPr>
          <p:cNvPr id="39" name="Picture 38">
            <a:extLst>
              <a:ext uri="{FF2B5EF4-FFF2-40B4-BE49-F238E27FC236}">
                <a16:creationId xmlns:a16="http://schemas.microsoft.com/office/drawing/2014/main" id="{13A53B9B-6C87-1F58-7874-DF62E462D134}"/>
              </a:ext>
            </a:extLst>
          </p:cNvPr>
          <p:cNvPicPr>
            <a:picLocks noChangeAspect="1"/>
          </p:cNvPicPr>
          <p:nvPr/>
        </p:nvPicPr>
        <p:blipFill rotWithShape="1">
          <a:blip r:embed="rId13">
            <a:extLst>
              <a:ext uri="{28A0092B-C50C-407E-A947-70E740481C1C}">
                <a14:useLocalDpi xmlns:a14="http://schemas.microsoft.com/office/drawing/2010/main" val="0"/>
              </a:ext>
            </a:extLst>
          </a:blip>
          <a:srcRect t="16609" r="1618"/>
          <a:stretch/>
        </p:blipFill>
        <p:spPr>
          <a:xfrm rot="21070175">
            <a:off x="979701" y="3964650"/>
            <a:ext cx="3297938" cy="2795424"/>
          </a:xfrm>
          <a:prstGeom prst="rect">
            <a:avLst/>
          </a:prstGeom>
        </p:spPr>
      </p:pic>
      <p:pic>
        <p:nvPicPr>
          <p:cNvPr id="40" name="Picture 39">
            <a:extLst>
              <a:ext uri="{FF2B5EF4-FFF2-40B4-BE49-F238E27FC236}">
                <a16:creationId xmlns:a16="http://schemas.microsoft.com/office/drawing/2014/main" id="{2BB11B84-2C18-66CD-7B09-522E3E282D72}"/>
              </a:ext>
            </a:extLst>
          </p:cNvPr>
          <p:cNvPicPr>
            <a:picLocks noChangeAspect="1"/>
          </p:cNvPicPr>
          <p:nvPr/>
        </p:nvPicPr>
        <p:blipFill>
          <a:blip r:embed="rId14"/>
          <a:srcRect l="5746" r="10249" b="2193"/>
          <a:stretch>
            <a:fillRect/>
          </a:stretch>
        </p:blipFill>
        <p:spPr>
          <a:xfrm rot="20805569">
            <a:off x="6970326" y="2061647"/>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41" name="TextBox 40">
            <a:extLst>
              <a:ext uri="{FF2B5EF4-FFF2-40B4-BE49-F238E27FC236}">
                <a16:creationId xmlns:a16="http://schemas.microsoft.com/office/drawing/2014/main" id="{91D3305A-CFD7-09CE-4C41-D917591DC868}"/>
              </a:ext>
            </a:extLst>
          </p:cNvPr>
          <p:cNvSpPr txBox="1"/>
          <p:nvPr/>
        </p:nvSpPr>
        <p:spPr>
          <a:xfrm>
            <a:off x="6603407" y="1137624"/>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sp>
        <p:nvSpPr>
          <p:cNvPr id="42" name="TextBox 41">
            <a:extLst>
              <a:ext uri="{FF2B5EF4-FFF2-40B4-BE49-F238E27FC236}">
                <a16:creationId xmlns:a16="http://schemas.microsoft.com/office/drawing/2014/main" id="{8C1F2694-E48E-45AD-4B43-0DD4F6578159}"/>
              </a:ext>
            </a:extLst>
          </p:cNvPr>
          <p:cNvSpPr txBox="1"/>
          <p:nvPr/>
        </p:nvSpPr>
        <p:spPr>
          <a:xfrm>
            <a:off x="141514" y="1324299"/>
            <a:ext cx="2022539" cy="2308324"/>
          </a:xfrm>
          <a:prstGeom prst="rect">
            <a:avLst/>
          </a:prstGeom>
          <a:noFill/>
        </p:spPr>
        <p:txBody>
          <a:bodyPr wrap="square" rtlCol="0">
            <a:spAutoFit/>
          </a:bodyPr>
          <a:lstStyle/>
          <a:p>
            <a:r>
              <a:rPr lang="en-US" sz="2400" dirty="0">
                <a:solidFill>
                  <a:schemeClr val="bg1"/>
                </a:solidFill>
              </a:rPr>
              <a:t>Another Arduino Uno connected with PC and one transceiver</a:t>
            </a:r>
            <a:endParaRPr lang="en-IN" sz="2400" dirty="0">
              <a:solidFill>
                <a:schemeClr val="bg1"/>
              </a:solidFill>
            </a:endParaRPr>
          </a:p>
        </p:txBody>
      </p:sp>
      <p:pic>
        <p:nvPicPr>
          <p:cNvPr id="43" name="Picture 42">
            <a:extLst>
              <a:ext uri="{FF2B5EF4-FFF2-40B4-BE49-F238E27FC236}">
                <a16:creationId xmlns:a16="http://schemas.microsoft.com/office/drawing/2014/main" id="{E4740253-8498-2909-3209-62D7BBE4A6E8}"/>
              </a:ext>
            </a:extLst>
          </p:cNvPr>
          <p:cNvPicPr>
            <a:picLocks noChangeAspect="1"/>
          </p:cNvPicPr>
          <p:nvPr/>
        </p:nvPicPr>
        <p:blipFill>
          <a:blip r:embed="rId15"/>
          <a:srcRect t="4803" r="8019" b="1444"/>
          <a:stretch>
            <a:fillRect/>
          </a:stretch>
        </p:blipFill>
        <p:spPr>
          <a:xfrm rot="17212022">
            <a:off x="1533351" y="1280311"/>
            <a:ext cx="3829391" cy="2978154"/>
          </a:xfrm>
          <a:custGeom>
            <a:avLst/>
            <a:gdLst>
              <a:gd name="connsiteX0" fmla="*/ 3783911 w 3829391"/>
              <a:gd name="connsiteY0" fmla="*/ 1028391 h 2978154"/>
              <a:gd name="connsiteX1" fmla="*/ 3825466 w 3829391"/>
              <a:gd name="connsiteY1" fmla="*/ 1470736 h 2978154"/>
              <a:gd name="connsiteX2" fmla="*/ 2293321 w 3829391"/>
              <a:gd name="connsiteY2" fmla="*/ 2957772 h 2978154"/>
              <a:gd name="connsiteX3" fmla="*/ 486806 w 3829391"/>
              <a:gd name="connsiteY3" fmla="*/ 1795090 h 2978154"/>
              <a:gd name="connsiteX4" fmla="*/ 0 w 3829391"/>
              <a:gd name="connsiteY4" fmla="*/ 1546623 h 2978154"/>
              <a:gd name="connsiteX5" fmla="*/ 0 w 3829391"/>
              <a:gd name="connsiteY5" fmla="*/ 1491067 h 2978154"/>
              <a:gd name="connsiteX6" fmla="*/ 528408 w 3829391"/>
              <a:gd name="connsiteY6" fmla="*/ 1226935 h 2978154"/>
              <a:gd name="connsiteX7" fmla="*/ 2262576 w 3829391"/>
              <a:gd name="connsiteY7" fmla="*/ 144 h 2978154"/>
              <a:gd name="connsiteX8" fmla="*/ 3783911 w 3829391"/>
              <a:gd name="connsiteY8" fmla="*/ 1028391 h 29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9391" h="2978154">
                <a:moveTo>
                  <a:pt x="3783911" y="1028391"/>
                </a:moveTo>
                <a:cubicBezTo>
                  <a:pt x="3822225" y="1167838"/>
                  <a:pt x="3837257" y="1316397"/>
                  <a:pt x="3825466" y="1470736"/>
                </a:cubicBezTo>
                <a:cubicBezTo>
                  <a:pt x="3769319" y="2205639"/>
                  <a:pt x="3118619" y="2837181"/>
                  <a:pt x="2293321" y="2957772"/>
                </a:cubicBezTo>
                <a:cubicBezTo>
                  <a:pt x="1397366" y="3088685"/>
                  <a:pt x="600669" y="2575927"/>
                  <a:pt x="486806" y="1795090"/>
                </a:cubicBezTo>
                <a:lnTo>
                  <a:pt x="0" y="1546623"/>
                </a:lnTo>
                <a:lnTo>
                  <a:pt x="0" y="1491067"/>
                </a:lnTo>
                <a:lnTo>
                  <a:pt x="528408" y="1226935"/>
                </a:lnTo>
                <a:cubicBezTo>
                  <a:pt x="732805" y="524526"/>
                  <a:pt x="1460206" y="9945"/>
                  <a:pt x="2262576" y="144"/>
                </a:cubicBezTo>
                <a:cubicBezTo>
                  <a:pt x="3014685" y="-9043"/>
                  <a:pt x="3617884" y="424119"/>
                  <a:pt x="3783911" y="1028391"/>
                </a:cubicBezTo>
                <a:close/>
              </a:path>
            </a:pathLst>
          </a:custGeom>
        </p:spPr>
      </p:pic>
      <p:pic>
        <p:nvPicPr>
          <p:cNvPr id="44" name="Picture 43">
            <a:extLst>
              <a:ext uri="{FF2B5EF4-FFF2-40B4-BE49-F238E27FC236}">
                <a16:creationId xmlns:a16="http://schemas.microsoft.com/office/drawing/2014/main" id="{0FEF940A-0102-88A8-5774-B19D754C16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64295">
            <a:off x="1884567" y="4774454"/>
            <a:ext cx="1488208" cy="1488208"/>
          </a:xfrm>
          <a:prstGeom prst="rect">
            <a:avLst/>
          </a:prstGeom>
        </p:spPr>
      </p:pic>
      <p:sp>
        <p:nvSpPr>
          <p:cNvPr id="45" name="Rectangle 44">
            <a:extLst>
              <a:ext uri="{FF2B5EF4-FFF2-40B4-BE49-F238E27FC236}">
                <a16:creationId xmlns:a16="http://schemas.microsoft.com/office/drawing/2014/main" id="{A0A81A49-103E-1BCE-99CC-9B950C8B46E3}"/>
              </a:ext>
            </a:extLst>
          </p:cNvPr>
          <p:cNvSpPr/>
          <p:nvPr/>
        </p:nvSpPr>
        <p:spPr>
          <a:xfrm>
            <a:off x="-11290" y="-91179"/>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3C7125C-EDC7-266B-8272-7CB81DC8FBF9}"/>
              </a:ext>
            </a:extLst>
          </p:cNvPr>
          <p:cNvSpPr/>
          <p:nvPr/>
        </p:nvSpPr>
        <p:spPr>
          <a:xfrm>
            <a:off x="-3670" y="-112017"/>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7BEDE08-62DF-D86C-606B-03A9D31BE14E}"/>
              </a:ext>
            </a:extLst>
          </p:cNvPr>
          <p:cNvSpPr txBox="1"/>
          <p:nvPr/>
        </p:nvSpPr>
        <p:spPr>
          <a:xfrm>
            <a:off x="2098448" y="-68935"/>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8EF254DF-5B22-33A7-04DD-A6EB7A0979B6}"/>
              </a:ext>
            </a:extLst>
          </p:cNvPr>
          <p:cNvSpPr txBox="1"/>
          <p:nvPr/>
        </p:nvSpPr>
        <p:spPr>
          <a:xfrm>
            <a:off x="5961995" y="1473327"/>
            <a:ext cx="5885493" cy="5078313"/>
          </a:xfrm>
          <a:prstGeom prst="rect">
            <a:avLst/>
          </a:prstGeom>
          <a:noFill/>
        </p:spPr>
        <p:txBody>
          <a:bodyPr wrap="square" rtlCol="0">
            <a:spAutoFit/>
          </a:bodyPr>
          <a:lstStyle/>
          <a:p>
            <a:r>
              <a:rPr lang="en-IN" dirty="0">
                <a:solidFill>
                  <a:schemeClr val="bg1"/>
                </a:solidFill>
              </a:rPr>
              <a:t>LoRa VCC to Arduino 3.3V or an external 3.3V power supply (check the module's voltage requirements).</a:t>
            </a:r>
          </a:p>
          <a:p>
            <a:endParaRPr lang="en-IN" dirty="0">
              <a:solidFill>
                <a:schemeClr val="bg1"/>
              </a:solidFill>
            </a:endParaRPr>
          </a:p>
          <a:p>
            <a:r>
              <a:rPr lang="en-IN" dirty="0">
                <a:solidFill>
                  <a:schemeClr val="bg1"/>
                </a:solidFill>
              </a:rPr>
              <a:t>​LoRa GND to Arduino GND.​</a:t>
            </a:r>
          </a:p>
          <a:p>
            <a:endParaRPr lang="en-IN" dirty="0">
              <a:solidFill>
                <a:schemeClr val="bg1"/>
              </a:solidFill>
            </a:endParaRPr>
          </a:p>
          <a:p>
            <a:r>
              <a:rPr lang="en-IN" dirty="0">
                <a:solidFill>
                  <a:schemeClr val="bg1"/>
                </a:solidFill>
              </a:rPr>
              <a:t>LoRa SCK to Arduino SCK, 13 (SCK is the SPI clock pin).​</a:t>
            </a:r>
          </a:p>
          <a:p>
            <a:endParaRPr lang="en-IN" dirty="0">
              <a:solidFill>
                <a:schemeClr val="bg1"/>
              </a:solidFill>
            </a:endParaRPr>
          </a:p>
          <a:p>
            <a:r>
              <a:rPr lang="en-IN" dirty="0">
                <a:solidFill>
                  <a:schemeClr val="bg1"/>
                </a:solidFill>
              </a:rPr>
              <a:t>LoRa MISO to Arduino MISO, 12(Master In Slave Out).​</a:t>
            </a:r>
          </a:p>
          <a:p>
            <a:endParaRPr lang="en-IN" dirty="0">
              <a:solidFill>
                <a:schemeClr val="bg1"/>
              </a:solidFill>
            </a:endParaRPr>
          </a:p>
          <a:p>
            <a:r>
              <a:rPr lang="en-IN" dirty="0">
                <a:solidFill>
                  <a:schemeClr val="bg1"/>
                </a:solidFill>
              </a:rPr>
              <a:t>LoRa MOSI to Arduino MOSI, 11 (Master Out Slave In).</a:t>
            </a:r>
          </a:p>
          <a:p>
            <a:endParaRPr lang="en-IN" dirty="0">
              <a:solidFill>
                <a:schemeClr val="bg1"/>
              </a:solidFill>
            </a:endParaRPr>
          </a:p>
          <a:p>
            <a:r>
              <a:rPr lang="en-IN" dirty="0">
                <a:solidFill>
                  <a:schemeClr val="bg1"/>
                </a:solidFill>
              </a:rPr>
              <a:t>​LoRa NSS (or CS) to an Arduino digital pin (e.g., D10).</a:t>
            </a:r>
          </a:p>
          <a:p>
            <a:endParaRPr lang="en-IN" dirty="0">
              <a:solidFill>
                <a:schemeClr val="bg1"/>
              </a:solidFill>
            </a:endParaRPr>
          </a:p>
          <a:p>
            <a:r>
              <a:rPr lang="en-IN" dirty="0">
                <a:solidFill>
                  <a:schemeClr val="bg1"/>
                </a:solidFill>
              </a:rPr>
              <a:t>​LoRa DIO0 to an Arduino digital pin (e.g., D2) - this is the interrupt pin used to receive data.​</a:t>
            </a:r>
          </a:p>
          <a:p>
            <a:endParaRPr lang="en-IN" dirty="0">
              <a:solidFill>
                <a:schemeClr val="bg1"/>
              </a:solidFill>
            </a:endParaRPr>
          </a:p>
          <a:p>
            <a:r>
              <a:rPr lang="en-IN" dirty="0">
                <a:solidFill>
                  <a:schemeClr val="bg1"/>
                </a:solidFill>
              </a:rPr>
              <a:t>LoRa RST (Reset) to an Arduino digital pin (e.g., D9) if available; otherwise, you can connect it directly to 3.3V.​</a:t>
            </a:r>
          </a:p>
        </p:txBody>
      </p:sp>
      <p:pic>
        <p:nvPicPr>
          <p:cNvPr id="49" name="Picture 48">
            <a:extLst>
              <a:ext uri="{FF2B5EF4-FFF2-40B4-BE49-F238E27FC236}">
                <a16:creationId xmlns:a16="http://schemas.microsoft.com/office/drawing/2014/main" id="{C522E576-0588-246C-024E-3856458BC5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713" y="2151339"/>
            <a:ext cx="5403986" cy="2735768"/>
          </a:xfrm>
          <a:prstGeom prst="rect">
            <a:avLst/>
          </a:prstGeom>
        </p:spPr>
      </p:pic>
      <p:sp>
        <p:nvSpPr>
          <p:cNvPr id="2" name="Rectangle 1">
            <a:extLst>
              <a:ext uri="{FF2B5EF4-FFF2-40B4-BE49-F238E27FC236}">
                <a16:creationId xmlns:a16="http://schemas.microsoft.com/office/drawing/2014/main" id="{36F7BF5D-7E15-608E-DC86-27157C3271F0}"/>
              </a:ext>
            </a:extLst>
          </p:cNvPr>
          <p:cNvSpPr/>
          <p:nvPr/>
        </p:nvSpPr>
        <p:spPr>
          <a:xfrm>
            <a:off x="17984" y="-9380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D7DE691-7BAF-7677-F814-7991B27CE25F}"/>
              </a:ext>
            </a:extLst>
          </p:cNvPr>
          <p:cNvSpPr/>
          <p:nvPr/>
        </p:nvSpPr>
        <p:spPr>
          <a:xfrm>
            <a:off x="30069" y="-10666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B2E4C2A-F42E-E998-54DD-6D2CF04F901A}"/>
              </a:ext>
            </a:extLst>
          </p:cNvPr>
          <p:cNvSpPr txBox="1"/>
          <p:nvPr/>
        </p:nvSpPr>
        <p:spPr>
          <a:xfrm>
            <a:off x="1851393" y="-148527"/>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 name="Picture 4" descr="Uno Minda TD-1121 Temperature Sensor Black Coupler for-TATA-Nano :  Amazon.in: Car &amp; Motorbike">
            <a:extLst>
              <a:ext uri="{FF2B5EF4-FFF2-40B4-BE49-F238E27FC236}">
                <a16:creationId xmlns:a16="http://schemas.microsoft.com/office/drawing/2014/main" id="{7D437800-7B9E-5DFE-7E04-47CF574FE8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25392" r="23525" b="6292"/>
          <a:stretch>
            <a:fillRect/>
          </a:stretch>
        </p:blipFill>
        <p:spPr bwMode="auto">
          <a:xfrm rot="20673561">
            <a:off x="917162" y="2059643"/>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B0A954-D040-9BCD-B6AD-1241C6A5FEBC}"/>
              </a:ext>
            </a:extLst>
          </p:cNvPr>
          <p:cNvSpPr txBox="1"/>
          <p:nvPr/>
        </p:nvSpPr>
        <p:spPr>
          <a:xfrm>
            <a:off x="4337180" y="1192314"/>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50" name="Picture 49">
            <a:extLst>
              <a:ext uri="{FF2B5EF4-FFF2-40B4-BE49-F238E27FC236}">
                <a16:creationId xmlns:a16="http://schemas.microsoft.com/office/drawing/2014/main" id="{D42F4025-5E41-241F-E82A-F1D2E12BBD1B}"/>
              </a:ext>
            </a:extLst>
          </p:cNvPr>
          <p:cNvPicPr>
            <a:picLocks noChangeAspect="1"/>
          </p:cNvPicPr>
          <p:nvPr/>
        </p:nvPicPr>
        <p:blipFill rotWithShape="1">
          <a:blip r:embed="rId19"/>
          <a:srcRect t="7424" r="-648"/>
          <a:stretch/>
        </p:blipFill>
        <p:spPr>
          <a:xfrm>
            <a:off x="6492479" y="3852769"/>
            <a:ext cx="2603825" cy="557863"/>
          </a:xfrm>
          <a:prstGeom prst="rect">
            <a:avLst/>
          </a:prstGeom>
        </p:spPr>
      </p:pic>
      <p:sp>
        <p:nvSpPr>
          <p:cNvPr id="51" name="TextBox 50">
            <a:extLst>
              <a:ext uri="{FF2B5EF4-FFF2-40B4-BE49-F238E27FC236}">
                <a16:creationId xmlns:a16="http://schemas.microsoft.com/office/drawing/2014/main" id="{00509B0B-AE79-EF27-D285-FF9D3B299B6B}"/>
              </a:ext>
            </a:extLst>
          </p:cNvPr>
          <p:cNvSpPr txBox="1"/>
          <p:nvPr/>
        </p:nvSpPr>
        <p:spPr>
          <a:xfrm>
            <a:off x="4408007" y="4442975"/>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52" name="Rectangle 51">
            <a:extLst>
              <a:ext uri="{FF2B5EF4-FFF2-40B4-BE49-F238E27FC236}">
                <a16:creationId xmlns:a16="http://schemas.microsoft.com/office/drawing/2014/main" id="{DD5331E9-A96A-0F9A-2E6A-D838C703FFAA}"/>
              </a:ext>
            </a:extLst>
          </p:cNvPr>
          <p:cNvSpPr/>
          <p:nvPr/>
        </p:nvSpPr>
        <p:spPr>
          <a:xfrm>
            <a:off x="5070" y="-44116"/>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AB6B472E-C22B-477A-CF89-A70A79C21A9C}"/>
              </a:ext>
            </a:extLst>
          </p:cNvPr>
          <p:cNvSpPr/>
          <p:nvPr/>
        </p:nvSpPr>
        <p:spPr>
          <a:xfrm>
            <a:off x="19636" y="-88451"/>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D5624CC1-9562-64BF-4054-A39271401DBA}"/>
              </a:ext>
            </a:extLst>
          </p:cNvPr>
          <p:cNvSpPr txBox="1"/>
          <p:nvPr/>
        </p:nvSpPr>
        <p:spPr>
          <a:xfrm>
            <a:off x="2170392" y="-78297"/>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sp>
        <p:nvSpPr>
          <p:cNvPr id="55" name="TextBox 54">
            <a:extLst>
              <a:ext uri="{FF2B5EF4-FFF2-40B4-BE49-F238E27FC236}">
                <a16:creationId xmlns:a16="http://schemas.microsoft.com/office/drawing/2014/main" id="{44451A49-C75D-02F0-C9E9-0BCB64699991}"/>
              </a:ext>
            </a:extLst>
          </p:cNvPr>
          <p:cNvSpPr txBox="1"/>
          <p:nvPr/>
        </p:nvSpPr>
        <p:spPr>
          <a:xfrm>
            <a:off x="719313" y="4912142"/>
            <a:ext cx="10423350" cy="1015663"/>
          </a:xfrm>
          <a:prstGeom prst="rect">
            <a:avLst/>
          </a:prstGeom>
          <a:noFill/>
        </p:spPr>
        <p:txBody>
          <a:bodyPr wrap="square" rtlCol="0">
            <a:spAutoFit/>
          </a:bodyPr>
          <a:lstStyle/>
          <a:p>
            <a:r>
              <a:rPr lang="en-US" sz="2000" dirty="0">
                <a:solidFill>
                  <a:schemeClr val="bg1"/>
                </a:solidFill>
              </a:rPr>
              <a:t>ECT has two wires, one of them will be connected to the ground and the second will be connected by the voltage-dividend. The above resistors have the values of difference of individual resistances across the wires. </a:t>
            </a:r>
            <a:endParaRPr lang="en-IN" sz="2000" dirty="0">
              <a:solidFill>
                <a:schemeClr val="bg1"/>
              </a:solidFill>
            </a:endParaRPr>
          </a:p>
        </p:txBody>
      </p:sp>
      <p:sp>
        <p:nvSpPr>
          <p:cNvPr id="56" name="TextBox 55">
            <a:extLst>
              <a:ext uri="{FF2B5EF4-FFF2-40B4-BE49-F238E27FC236}">
                <a16:creationId xmlns:a16="http://schemas.microsoft.com/office/drawing/2014/main" id="{A7F729D1-6CF4-678D-6150-B76D8B272ADB}"/>
              </a:ext>
            </a:extLst>
          </p:cNvPr>
          <p:cNvSpPr txBox="1"/>
          <p:nvPr/>
        </p:nvSpPr>
        <p:spPr>
          <a:xfrm>
            <a:off x="3241533" y="6119387"/>
            <a:ext cx="5816343" cy="646331"/>
          </a:xfrm>
          <a:prstGeom prst="rect">
            <a:avLst/>
          </a:prstGeom>
          <a:noFill/>
        </p:spPr>
        <p:txBody>
          <a:bodyPr wrap="square" rtlCol="0">
            <a:spAutoFit/>
          </a:bodyPr>
          <a:lstStyle/>
          <a:p>
            <a:pPr algn="ctr"/>
            <a:r>
              <a:rPr lang="en-IN" sz="3600" dirty="0">
                <a:solidFill>
                  <a:schemeClr val="accent1">
                    <a:lumMod val="20000"/>
                    <a:lumOff val="80000"/>
                  </a:schemeClr>
                </a:solidFill>
                <a:hlinkClick r:id="rId20">
                  <a:extLst>
                    <a:ext uri="{A12FA001-AC4F-418D-AE19-62706E023703}">
                      <ahyp:hlinkClr xmlns:ahyp="http://schemas.microsoft.com/office/drawing/2018/hyperlinkcolor" val="tx"/>
                    </a:ext>
                  </a:extLst>
                </a:hlinkClick>
              </a:rPr>
              <a:t>ECT web address</a:t>
            </a:r>
            <a:endParaRPr lang="en-IN" sz="3600" dirty="0">
              <a:solidFill>
                <a:schemeClr val="accent1">
                  <a:lumMod val="20000"/>
                  <a:lumOff val="80000"/>
                </a:schemeClr>
              </a:solidFill>
            </a:endParaRPr>
          </a:p>
        </p:txBody>
      </p:sp>
      <p:pic>
        <p:nvPicPr>
          <p:cNvPr id="57" name="Picture 56">
            <a:extLst>
              <a:ext uri="{FF2B5EF4-FFF2-40B4-BE49-F238E27FC236}">
                <a16:creationId xmlns:a16="http://schemas.microsoft.com/office/drawing/2014/main" id="{08BBA0A5-8B32-FB96-6E25-61628293F02F}"/>
              </a:ext>
            </a:extLst>
          </p:cNvPr>
          <p:cNvPicPr>
            <a:picLocks noChangeAspect="1"/>
          </p:cNvPicPr>
          <p:nvPr/>
        </p:nvPicPr>
        <p:blipFill>
          <a:blip r:embed="rId21"/>
          <a:stretch>
            <a:fillRect/>
          </a:stretch>
        </p:blipFill>
        <p:spPr>
          <a:xfrm>
            <a:off x="6825879" y="1444736"/>
            <a:ext cx="5099481" cy="3169493"/>
          </a:xfrm>
          <a:prstGeom prst="rect">
            <a:avLst/>
          </a:prstGeom>
        </p:spPr>
      </p:pic>
      <p:pic>
        <p:nvPicPr>
          <p:cNvPr id="58" name="Picture 57">
            <a:extLst>
              <a:ext uri="{FF2B5EF4-FFF2-40B4-BE49-F238E27FC236}">
                <a16:creationId xmlns:a16="http://schemas.microsoft.com/office/drawing/2014/main" id="{75744E63-1911-9E24-046B-5374DF20346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2498" y="1457110"/>
            <a:ext cx="6277201" cy="3090503"/>
          </a:xfrm>
          <a:prstGeom prst="rect">
            <a:avLst/>
          </a:prstGeom>
        </p:spPr>
      </p:pic>
      <p:sp>
        <p:nvSpPr>
          <p:cNvPr id="59" name="Rectangle 58">
            <a:extLst>
              <a:ext uri="{FF2B5EF4-FFF2-40B4-BE49-F238E27FC236}">
                <a16:creationId xmlns:a16="http://schemas.microsoft.com/office/drawing/2014/main" id="{F89C36EA-8CC3-DC25-BF0E-2EF24AB36F1D}"/>
              </a:ext>
            </a:extLst>
          </p:cNvPr>
          <p:cNvSpPr/>
          <p:nvPr/>
        </p:nvSpPr>
        <p:spPr>
          <a:xfrm>
            <a:off x="36215" y="-52471"/>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Rectangle 59">
            <a:extLst>
              <a:ext uri="{FF2B5EF4-FFF2-40B4-BE49-F238E27FC236}">
                <a16:creationId xmlns:a16="http://schemas.microsoft.com/office/drawing/2014/main" id="{FC090CD0-7D9B-BC9F-7EE1-0CF067D80FF0}"/>
              </a:ext>
            </a:extLst>
          </p:cNvPr>
          <p:cNvSpPr/>
          <p:nvPr/>
        </p:nvSpPr>
        <p:spPr>
          <a:xfrm>
            <a:off x="23054" y="-782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TextBox 60">
            <a:extLst>
              <a:ext uri="{FF2B5EF4-FFF2-40B4-BE49-F238E27FC236}">
                <a16:creationId xmlns:a16="http://schemas.microsoft.com/office/drawing/2014/main" id="{BB902279-FFB3-4EE7-1A40-64356503DC59}"/>
              </a:ext>
            </a:extLst>
          </p:cNvPr>
          <p:cNvSpPr txBox="1"/>
          <p:nvPr/>
        </p:nvSpPr>
        <p:spPr>
          <a:xfrm>
            <a:off x="1791437" y="-1242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IR Sensor</a:t>
            </a:r>
            <a:endParaRPr lang="en-IN" sz="6600" b="1" dirty="0">
              <a:solidFill>
                <a:schemeClr val="accent1">
                  <a:lumMod val="40000"/>
                  <a:lumOff val="60000"/>
                </a:schemeClr>
              </a:solidFill>
              <a:latin typeface="Bahnschrift Condensed" panose="020B0502040204020203" pitchFamily="34" charset="0"/>
            </a:endParaRPr>
          </a:p>
        </p:txBody>
      </p:sp>
      <p:pic>
        <p:nvPicPr>
          <p:cNvPr id="62" name="Picture 61" descr="Buy Obstacle Avoidance IR Sensor Module at Low Price In India">
            <a:extLst>
              <a:ext uri="{FF2B5EF4-FFF2-40B4-BE49-F238E27FC236}">
                <a16:creationId xmlns:a16="http://schemas.microsoft.com/office/drawing/2014/main" id="{21A617C8-06FF-FFFD-BB17-A2FD0C09A4B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6" t="2908" r="4306" b="1859"/>
          <a:stretch>
            <a:fillRect/>
          </a:stretch>
        </p:blipFill>
        <p:spPr bwMode="auto">
          <a:xfrm rot="193210">
            <a:off x="747044" y="1950449"/>
            <a:ext cx="3807821" cy="3694556"/>
          </a:xfrm>
          <a:custGeom>
            <a:avLst/>
            <a:gdLst>
              <a:gd name="connsiteX0" fmla="*/ 1800157 w 3807821"/>
              <a:gd name="connsiteY0" fmla="*/ 3154 h 3694556"/>
              <a:gd name="connsiteX1" fmla="*/ 3804941 w 3807821"/>
              <a:gd name="connsiteY1" fmla="*/ 1740323 h 3694556"/>
              <a:gd name="connsiteX2" fmla="*/ 2007664 w 3807821"/>
              <a:gd name="connsiteY2" fmla="*/ 3691403 h 3694556"/>
              <a:gd name="connsiteX3" fmla="*/ 2881 w 3807821"/>
              <a:gd name="connsiteY3" fmla="*/ 1954234 h 3694556"/>
              <a:gd name="connsiteX4" fmla="*/ 1800157 w 3807821"/>
              <a:gd name="connsiteY4" fmla="*/ 3154 h 3694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821" h="3694556">
                <a:moveTo>
                  <a:pt x="1800157" y="3154"/>
                </a:moveTo>
                <a:cubicBezTo>
                  <a:pt x="2850066" y="-55916"/>
                  <a:pt x="3747640" y="721841"/>
                  <a:pt x="3804941" y="1740323"/>
                </a:cubicBezTo>
                <a:cubicBezTo>
                  <a:pt x="3862243" y="2758805"/>
                  <a:pt x="3057573" y="3632333"/>
                  <a:pt x="2007664" y="3691403"/>
                </a:cubicBezTo>
                <a:cubicBezTo>
                  <a:pt x="957755" y="3750473"/>
                  <a:pt x="60183" y="2972716"/>
                  <a:pt x="2881" y="1954234"/>
                </a:cubicBezTo>
                <a:cubicBezTo>
                  <a:pt x="-54421" y="935751"/>
                  <a:pt x="750247" y="62224"/>
                  <a:pt x="1800157" y="3154"/>
                </a:cubicBezTo>
                <a:close/>
              </a:path>
            </a:pathLst>
          </a:cu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B79C4825-9C9A-6044-F876-9F0B0F49D171}"/>
              </a:ext>
            </a:extLst>
          </p:cNvPr>
          <p:cNvSpPr txBox="1"/>
          <p:nvPr/>
        </p:nvSpPr>
        <p:spPr>
          <a:xfrm>
            <a:off x="4592909" y="1188350"/>
            <a:ext cx="7117761" cy="4154984"/>
          </a:xfrm>
          <a:prstGeom prst="rect">
            <a:avLst/>
          </a:prstGeom>
          <a:noFill/>
        </p:spPr>
        <p:txBody>
          <a:bodyPr wrap="square" rtlCol="0">
            <a:spAutoFit/>
          </a:bodyPr>
          <a:lstStyle/>
          <a:p>
            <a:pPr algn="ctr"/>
            <a:r>
              <a:rPr lang="en-US" sz="2400" dirty="0">
                <a:solidFill>
                  <a:schemeClr val="bg1"/>
                </a:solidFill>
              </a:rPr>
              <a:t>It is a sensor that can be used to form a tachometer which can be used to measure the rotations per minute.</a:t>
            </a:r>
          </a:p>
          <a:p>
            <a:pPr algn="ctr"/>
            <a:endParaRPr lang="en-US" sz="2400" dirty="0">
              <a:solidFill>
                <a:schemeClr val="bg1"/>
              </a:solidFill>
            </a:endParaRPr>
          </a:p>
          <a:p>
            <a:pPr algn="ctr"/>
            <a:r>
              <a:rPr lang="en-US" sz="2400" dirty="0">
                <a:solidFill>
                  <a:schemeClr val="bg1"/>
                </a:solidFill>
              </a:rPr>
              <a:t>IR transmits IR rays which reflect back to the IR receiver and then IR Module generates an output or pulse which is detected by the Arduino controller</a:t>
            </a:r>
          </a:p>
          <a:p>
            <a:pPr algn="ctr"/>
            <a:endParaRPr lang="en-US" sz="2400" dirty="0">
              <a:solidFill>
                <a:schemeClr val="bg1"/>
              </a:solidFill>
            </a:endParaRPr>
          </a:p>
          <a:p>
            <a:pPr algn="ctr"/>
            <a:r>
              <a:rPr lang="en-US" sz="2400" dirty="0">
                <a:solidFill>
                  <a:schemeClr val="bg1"/>
                </a:solidFill>
              </a:rPr>
              <a:t>After 5 seconds Arduino calculates RPM for a minute using the given formula:</a:t>
            </a:r>
          </a:p>
          <a:p>
            <a:pPr algn="ctr"/>
            <a:endParaRPr lang="en-US" sz="2400" dirty="0">
              <a:solidFill>
                <a:schemeClr val="bg1"/>
              </a:solidFill>
            </a:endParaRPr>
          </a:p>
          <a:p>
            <a:pPr algn="ctr"/>
            <a:r>
              <a:rPr lang="en-US" sz="2400" dirty="0">
                <a:solidFill>
                  <a:schemeClr val="bg1"/>
                </a:solidFill>
              </a:rPr>
              <a:t>RPM=count x 12 / (number of spokes of wheel)</a:t>
            </a:r>
          </a:p>
        </p:txBody>
      </p:sp>
      <p:sp>
        <p:nvSpPr>
          <p:cNvPr id="64" name="Rectangle 63">
            <a:extLst>
              <a:ext uri="{FF2B5EF4-FFF2-40B4-BE49-F238E27FC236}">
                <a16:creationId xmlns:a16="http://schemas.microsoft.com/office/drawing/2014/main" id="{6ABA11C7-6ACC-4745-9469-E1CDE361428C}"/>
              </a:ext>
            </a:extLst>
          </p:cNvPr>
          <p:cNvSpPr/>
          <p:nvPr/>
        </p:nvSpPr>
        <p:spPr>
          <a:xfrm>
            <a:off x="12311769" y="-67154"/>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Rectangle 64">
            <a:extLst>
              <a:ext uri="{FF2B5EF4-FFF2-40B4-BE49-F238E27FC236}">
                <a16:creationId xmlns:a16="http://schemas.microsoft.com/office/drawing/2014/main" id="{AA9880DE-8618-78E1-244D-EE9E64335249}"/>
              </a:ext>
            </a:extLst>
          </p:cNvPr>
          <p:cNvSpPr/>
          <p:nvPr/>
        </p:nvSpPr>
        <p:spPr>
          <a:xfrm>
            <a:off x="13649698" y="-67154"/>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TextBox 65">
            <a:extLst>
              <a:ext uri="{FF2B5EF4-FFF2-40B4-BE49-F238E27FC236}">
                <a16:creationId xmlns:a16="http://schemas.microsoft.com/office/drawing/2014/main" id="{D46617F9-1258-35F8-40C5-5D28A9B7EBAC}"/>
              </a:ext>
            </a:extLst>
          </p:cNvPr>
          <p:cNvSpPr txBox="1"/>
          <p:nvPr/>
        </p:nvSpPr>
        <p:spPr>
          <a:xfrm>
            <a:off x="15740522" y="-113116"/>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67" name="Picture 66">
            <a:extLst>
              <a:ext uri="{FF2B5EF4-FFF2-40B4-BE49-F238E27FC236}">
                <a16:creationId xmlns:a16="http://schemas.microsoft.com/office/drawing/2014/main" id="{07343982-BAA8-A8F7-CD4D-1E290AEC7C7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363479" y="1155410"/>
            <a:ext cx="9769421" cy="4480195"/>
          </a:xfrm>
          <a:prstGeom prst="rect">
            <a:avLst/>
          </a:prstGeom>
        </p:spPr>
      </p:pic>
      <p:sp>
        <p:nvSpPr>
          <p:cNvPr id="68" name="TextBox 67">
            <a:extLst>
              <a:ext uri="{FF2B5EF4-FFF2-40B4-BE49-F238E27FC236}">
                <a16:creationId xmlns:a16="http://schemas.microsoft.com/office/drawing/2014/main" id="{172D930B-D067-D2A3-35A0-6FCA6B85422D}"/>
              </a:ext>
            </a:extLst>
          </p:cNvPr>
          <p:cNvSpPr txBox="1"/>
          <p:nvPr/>
        </p:nvSpPr>
        <p:spPr>
          <a:xfrm>
            <a:off x="16169833" y="6052142"/>
            <a:ext cx="7060557" cy="584775"/>
          </a:xfrm>
          <a:prstGeom prst="rect">
            <a:avLst/>
          </a:prstGeom>
          <a:noFill/>
        </p:spPr>
        <p:txBody>
          <a:bodyPr wrap="square" rtlCol="0">
            <a:spAutoFit/>
          </a:bodyPr>
          <a:lstStyle/>
          <a:p>
            <a:pPr algn="ctr"/>
            <a:r>
              <a:rPr lang="en-IN" sz="3200" dirty="0">
                <a:solidFill>
                  <a:schemeClr val="accent1">
                    <a:lumMod val="40000"/>
                    <a:lumOff val="60000"/>
                  </a:schemeClr>
                </a:solidFill>
                <a:hlinkClick r:id="rId25">
                  <a:extLst>
                    <a:ext uri="{A12FA001-AC4F-418D-AE19-62706E023703}">
                      <ahyp:hlinkClr xmlns:ahyp="http://schemas.microsoft.com/office/drawing/2018/hyperlinkcolor" val="tx"/>
                    </a:ext>
                  </a:extLst>
                </a:hlinkClick>
              </a:rPr>
              <a:t>IR Sensor product link</a:t>
            </a:r>
            <a:endParaRPr lang="en-IN" sz="3200" dirty="0">
              <a:solidFill>
                <a:schemeClr val="accent1">
                  <a:lumMod val="40000"/>
                  <a:lumOff val="60000"/>
                </a:schemeClr>
              </a:solidFill>
            </a:endParaRPr>
          </a:p>
        </p:txBody>
      </p:sp>
    </p:spTree>
    <p:extLst>
      <p:ext uri="{BB962C8B-B14F-4D97-AF65-F5344CB8AC3E}">
        <p14:creationId xmlns:p14="http://schemas.microsoft.com/office/powerpoint/2010/main" val="304704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5" name="Rectangle 4">
            <a:extLst>
              <a:ext uri="{FF2B5EF4-FFF2-40B4-BE49-F238E27FC236}">
                <a16:creationId xmlns:a16="http://schemas.microsoft.com/office/drawing/2014/main" id="{882FA688-C4F6-FFDB-367A-ABBA3FF2011C}"/>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1638A6-548C-01AF-D75B-59F37545B9B0}"/>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73BD1D6-F147-B8D3-F414-DB61AC5C5B15}"/>
              </a:ext>
            </a:extLst>
          </p:cNvPr>
          <p:cNvGrpSpPr/>
          <p:nvPr/>
        </p:nvGrpSpPr>
        <p:grpSpPr>
          <a:xfrm>
            <a:off x="20974" y="-148321"/>
            <a:ext cx="12244057" cy="7087558"/>
            <a:chOff x="13882357" y="-129924"/>
            <a:chExt cx="12244057" cy="7087558"/>
          </a:xfrm>
        </p:grpSpPr>
        <p:sp>
          <p:nvSpPr>
            <p:cNvPr id="20" name="Rectangle 19">
              <a:extLst>
                <a:ext uri="{FF2B5EF4-FFF2-40B4-BE49-F238E27FC236}">
                  <a16:creationId xmlns:a16="http://schemas.microsoft.com/office/drawing/2014/main" id="{E76FABCE-C38A-D26F-7C78-6407CEB14D7C}"/>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CFA9D2F-29B8-CB47-98C3-D8FBB433817A}"/>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19" name="Rectangle 18">
            <a:extLst>
              <a:ext uri="{FF2B5EF4-FFF2-40B4-BE49-F238E27FC236}">
                <a16:creationId xmlns:a16="http://schemas.microsoft.com/office/drawing/2014/main" id="{32468B11-BE9C-7CF1-D096-873725AE91BD}"/>
              </a:ext>
            </a:extLst>
          </p:cNvPr>
          <p:cNvSpPr/>
          <p:nvPr/>
        </p:nvSpPr>
        <p:spPr>
          <a:xfrm>
            <a:off x="-9506" y="682676"/>
            <a:ext cx="40968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74BCA19A-2FC8-8741-3967-B0D697474E53}"/>
              </a:ext>
            </a:extLst>
          </p:cNvPr>
          <p:cNvSpPr/>
          <p:nvPr/>
        </p:nvSpPr>
        <p:spPr>
          <a:xfrm>
            <a:off x="4087558" y="682676"/>
            <a:ext cx="40968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412B6F2-25D2-8178-B931-88EB47561B91}"/>
              </a:ext>
            </a:extLst>
          </p:cNvPr>
          <p:cNvSpPr/>
          <p:nvPr/>
        </p:nvSpPr>
        <p:spPr>
          <a:xfrm>
            <a:off x="8180717" y="682676"/>
            <a:ext cx="4096800" cy="625542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4EB90DC0-3A60-7BEB-DF0E-5F7B88A6A0B6}"/>
              </a:ext>
            </a:extLst>
          </p:cNvPr>
          <p:cNvSpPr txBox="1"/>
          <p:nvPr/>
        </p:nvSpPr>
        <p:spPr>
          <a:xfrm>
            <a:off x="85451" y="3319121"/>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6" name="TextBox 35">
            <a:extLst>
              <a:ext uri="{FF2B5EF4-FFF2-40B4-BE49-F238E27FC236}">
                <a16:creationId xmlns:a16="http://schemas.microsoft.com/office/drawing/2014/main" id="{57618C9F-6889-D390-7790-1E21AB5AE606}"/>
              </a:ext>
            </a:extLst>
          </p:cNvPr>
          <p:cNvSpPr txBox="1"/>
          <p:nvPr/>
        </p:nvSpPr>
        <p:spPr>
          <a:xfrm>
            <a:off x="4786305"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sp>
        <p:nvSpPr>
          <p:cNvPr id="37" name="TextBox 36">
            <a:extLst>
              <a:ext uri="{FF2B5EF4-FFF2-40B4-BE49-F238E27FC236}">
                <a16:creationId xmlns:a16="http://schemas.microsoft.com/office/drawing/2014/main" id="{70BE0AF1-7B29-7D8C-B1DB-7976C27F50FA}"/>
              </a:ext>
            </a:extLst>
          </p:cNvPr>
          <p:cNvSpPr txBox="1"/>
          <p:nvPr/>
        </p:nvSpPr>
        <p:spPr>
          <a:xfrm>
            <a:off x="9115513"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U</a:t>
            </a:r>
            <a:r>
              <a:rPr lang="en-IN" sz="2400" b="1" dirty="0">
                <a:solidFill>
                  <a:schemeClr val="bg1"/>
                </a:solidFill>
                <a:latin typeface="Bahnschrift Condensed" panose="020B0502040204020203" pitchFamily="34" charset="0"/>
              </a:rPr>
              <a:t>SB to TTL</a:t>
            </a:r>
          </a:p>
        </p:txBody>
      </p:sp>
      <p:pic>
        <p:nvPicPr>
          <p:cNvPr id="39" name="Picture 38" descr="Arduino Uno - Wikipedia">
            <a:extLst>
              <a:ext uri="{FF2B5EF4-FFF2-40B4-BE49-F238E27FC236}">
                <a16:creationId xmlns:a16="http://schemas.microsoft.com/office/drawing/2014/main" id="{3C1F5788-37AB-33D0-7F29-7E8C7134F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4857546"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7294071E-711E-7D5B-3DD0-E90F228A9EF7}"/>
              </a:ext>
            </a:extLst>
          </p:cNvPr>
          <p:cNvPicPr>
            <a:picLocks noChangeAspect="1"/>
          </p:cNvPicPr>
          <p:nvPr/>
        </p:nvPicPr>
        <p:blipFill>
          <a:blip r:embed="rId7"/>
          <a:srcRect l="19789" t="10092" r="12870" b="9890"/>
          <a:stretch>
            <a:fillRect/>
          </a:stretch>
        </p:blipFill>
        <p:spPr>
          <a:xfrm>
            <a:off x="9244762"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p:spPr>
      </p:pic>
      <p:sp>
        <p:nvSpPr>
          <p:cNvPr id="44" name="TextBox 43">
            <a:extLst>
              <a:ext uri="{FF2B5EF4-FFF2-40B4-BE49-F238E27FC236}">
                <a16:creationId xmlns:a16="http://schemas.microsoft.com/office/drawing/2014/main" id="{C7950D8D-C1FF-765A-565F-4C15A19C3EF9}"/>
              </a:ext>
            </a:extLst>
          </p:cNvPr>
          <p:cNvSpPr txBox="1"/>
          <p:nvPr/>
        </p:nvSpPr>
        <p:spPr>
          <a:xfrm>
            <a:off x="304129" y="3895181"/>
            <a:ext cx="3364637" cy="2246769"/>
          </a:xfrm>
          <a:prstGeom prst="rect">
            <a:avLst/>
          </a:prstGeom>
          <a:noFill/>
        </p:spPr>
        <p:txBody>
          <a:bodyPr wrap="square" rtlCol="0">
            <a:spAutoFit/>
          </a:bodyPr>
          <a:lstStyle/>
          <a:p>
            <a:r>
              <a:rPr lang="en-US" sz="14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r>
              <a:rPr lang="en-US" sz="1400" dirty="0">
                <a:solidFill>
                  <a:schemeClr val="bg1"/>
                </a:solidFill>
              </a:rPr>
              <a:t>It costs about ₹400 to 500</a:t>
            </a:r>
            <a:endParaRPr lang="en-IN" sz="1400" dirty="0">
              <a:solidFill>
                <a:schemeClr val="bg1"/>
              </a:solidFill>
            </a:endParaRPr>
          </a:p>
        </p:txBody>
      </p:sp>
      <p:sp>
        <p:nvSpPr>
          <p:cNvPr id="45" name="TextBox 44">
            <a:extLst>
              <a:ext uri="{FF2B5EF4-FFF2-40B4-BE49-F238E27FC236}">
                <a16:creationId xmlns:a16="http://schemas.microsoft.com/office/drawing/2014/main" id="{16B2B326-2CE1-3E77-89F6-BE141761AAB9}"/>
              </a:ext>
            </a:extLst>
          </p:cNvPr>
          <p:cNvSpPr txBox="1"/>
          <p:nvPr/>
        </p:nvSpPr>
        <p:spPr>
          <a:xfrm>
            <a:off x="4488038" y="3895181"/>
            <a:ext cx="3364637" cy="2462213"/>
          </a:xfrm>
          <a:prstGeom prst="rect">
            <a:avLst/>
          </a:prstGeom>
          <a:noFill/>
        </p:spPr>
        <p:txBody>
          <a:bodyPr wrap="square" rtlCol="0">
            <a:spAutoFit/>
          </a:bodyPr>
          <a:lstStyle/>
          <a:p>
            <a:r>
              <a:rPr lang="en-US" sz="14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1400" dirty="0" err="1">
                <a:solidFill>
                  <a:schemeClr val="bg1"/>
                </a:solidFill>
              </a:rPr>
              <a:t>transciever</a:t>
            </a:r>
            <a:r>
              <a:rPr lang="en-US" sz="1400" dirty="0">
                <a:solidFill>
                  <a:schemeClr val="bg1"/>
                </a:solidFill>
              </a:rPr>
              <a:t>.</a:t>
            </a:r>
          </a:p>
          <a:p>
            <a:r>
              <a:rPr lang="en-US" sz="1400" dirty="0">
                <a:solidFill>
                  <a:schemeClr val="bg1"/>
                </a:solidFill>
              </a:rPr>
              <a:t>It costs about ₹300 to 400</a:t>
            </a:r>
            <a:endParaRPr lang="en-IN" sz="1400" dirty="0">
              <a:solidFill>
                <a:schemeClr val="bg1"/>
              </a:solidFill>
            </a:endParaRPr>
          </a:p>
        </p:txBody>
      </p:sp>
      <p:sp>
        <p:nvSpPr>
          <p:cNvPr id="48" name="TextBox 47">
            <a:extLst>
              <a:ext uri="{FF2B5EF4-FFF2-40B4-BE49-F238E27FC236}">
                <a16:creationId xmlns:a16="http://schemas.microsoft.com/office/drawing/2014/main" id="{9BC95906-6B6D-007D-5B1B-B1C8D388AD31}"/>
              </a:ext>
            </a:extLst>
          </p:cNvPr>
          <p:cNvSpPr txBox="1"/>
          <p:nvPr/>
        </p:nvSpPr>
        <p:spPr>
          <a:xfrm>
            <a:off x="8599509" y="3895181"/>
            <a:ext cx="3364637" cy="2462213"/>
          </a:xfrm>
          <a:prstGeom prst="rect">
            <a:avLst/>
          </a:prstGeom>
          <a:noFill/>
        </p:spPr>
        <p:txBody>
          <a:bodyPr wrap="square" rtlCol="0">
            <a:spAutoFit/>
          </a:bodyPr>
          <a:lstStyle/>
          <a:p>
            <a:r>
              <a:rPr lang="en-US" sz="1400" dirty="0">
                <a:solidFill>
                  <a:schemeClr val="bg1"/>
                </a:solidFill>
              </a:rPr>
              <a:t>The USB to TTL Converter allows us to connect any serial port to USB Device, thereby enabling the mobility for data </a:t>
            </a:r>
            <a:r>
              <a:rPr lang="en-US" sz="1400" dirty="0" err="1">
                <a:solidFill>
                  <a:schemeClr val="bg1"/>
                </a:solidFill>
              </a:rPr>
              <a:t>transmission.It</a:t>
            </a:r>
            <a:r>
              <a:rPr lang="en-US" sz="1400" dirty="0">
                <a:solidFill>
                  <a:schemeClr val="bg1"/>
                </a:solidFill>
              </a:rPr>
              <a:t> has USB 2.0 Type A Male connector on one end, and other end has pin outs for </a:t>
            </a:r>
            <a:r>
              <a:rPr lang="en-US" sz="1400" dirty="0" err="1">
                <a:solidFill>
                  <a:schemeClr val="bg1"/>
                </a:solidFill>
              </a:rPr>
              <a:t>Vcc</a:t>
            </a:r>
            <a:r>
              <a:rPr lang="en-US" sz="1400" dirty="0">
                <a:solidFill>
                  <a:schemeClr val="bg1"/>
                </a:solidFill>
              </a:rPr>
              <a:t>, </a:t>
            </a:r>
            <a:r>
              <a:rPr lang="en-US" sz="1400" dirty="0" err="1">
                <a:solidFill>
                  <a:schemeClr val="bg1"/>
                </a:solidFill>
              </a:rPr>
              <a:t>Gnd</a:t>
            </a:r>
            <a:r>
              <a:rPr lang="en-US" sz="1400" dirty="0">
                <a:solidFill>
                  <a:schemeClr val="bg1"/>
                </a:solidFill>
              </a:rPr>
              <a:t>, RX and TX.</a:t>
            </a:r>
          </a:p>
          <a:p>
            <a:r>
              <a:rPr lang="en-US" sz="1400" dirty="0">
                <a:solidFill>
                  <a:schemeClr val="bg1"/>
                </a:solidFill>
              </a:rPr>
              <a:t>It will be used to connect the one LoRa transceiver to the PC at workstation.</a:t>
            </a:r>
          </a:p>
          <a:p>
            <a:r>
              <a:rPr lang="en-US" sz="1400" dirty="0">
                <a:solidFill>
                  <a:schemeClr val="bg1"/>
                </a:solidFill>
              </a:rPr>
              <a:t>An Arduino uno can also be used in place of it. </a:t>
            </a:r>
          </a:p>
          <a:p>
            <a:r>
              <a:rPr lang="en-US" sz="1400" dirty="0">
                <a:solidFill>
                  <a:schemeClr val="bg1"/>
                </a:solidFill>
              </a:rPr>
              <a:t>It costs about ₹200 to 300</a:t>
            </a:r>
            <a:endParaRPr lang="en-IN" sz="1400" dirty="0">
              <a:solidFill>
                <a:schemeClr val="bg1"/>
              </a:solidFill>
            </a:endParaRPr>
          </a:p>
        </p:txBody>
      </p:sp>
      <p:pic>
        <p:nvPicPr>
          <p:cNvPr id="49" name="Picture 48" descr="Sx1278 Lora Module 433m 10km Ra-02 Wireless Spread Spectrum Transmission  Socket For Smart Home Diy">
            <a:extLst>
              <a:ext uri="{FF2B5EF4-FFF2-40B4-BE49-F238E27FC236}">
                <a16:creationId xmlns:a16="http://schemas.microsoft.com/office/drawing/2014/main" id="{66B32D8D-F1C6-E154-5C89-E9868CB3C7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51" b="4887"/>
          <a:stretch>
            <a:fillRect/>
          </a:stretch>
        </p:blipFill>
        <p:spPr bwMode="auto">
          <a:xfrm>
            <a:off x="726705" y="799945"/>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423CA79-2489-317C-232E-6A8E9F375DB7}"/>
              </a:ext>
            </a:extLst>
          </p:cNvPr>
          <p:cNvSpPr/>
          <p:nvPr/>
        </p:nvSpPr>
        <p:spPr>
          <a:xfrm>
            <a:off x="0" y="-67154"/>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FDCECD90-B013-1C8E-C9F1-024F62887186}"/>
              </a:ext>
            </a:extLst>
          </p:cNvPr>
          <p:cNvSpPr/>
          <p:nvPr/>
        </p:nvSpPr>
        <p:spPr>
          <a:xfrm>
            <a:off x="9506" y="-37197"/>
            <a:ext cx="12277517" cy="6985731"/>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432DBA25-7664-61FE-3169-97DEF9F9D60D}"/>
              </a:ext>
            </a:extLst>
          </p:cNvPr>
          <p:cNvSpPr/>
          <p:nvPr/>
        </p:nvSpPr>
        <p:spPr>
          <a:xfrm>
            <a:off x="9506" y="-37197"/>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AA2D2B8-DCCA-DE29-0364-FEA81C81BD90}"/>
              </a:ext>
            </a:extLst>
          </p:cNvPr>
          <p:cNvPicPr>
            <a:picLocks noChangeAspect="1"/>
          </p:cNvPicPr>
          <p:nvPr/>
        </p:nvPicPr>
        <p:blipFill rotWithShape="1">
          <a:blip r:embed="rId10">
            <a:extLst>
              <a:ext uri="{28A0092B-C50C-407E-A947-70E740481C1C}">
                <a14:useLocalDpi xmlns:a14="http://schemas.microsoft.com/office/drawing/2010/main" val="0"/>
              </a:ext>
            </a:extLst>
          </a:blip>
          <a:srcRect t="36901" r="40774" b="2863"/>
          <a:stretch/>
        </p:blipFill>
        <p:spPr>
          <a:xfrm rot="365947">
            <a:off x="7456926" y="5272414"/>
            <a:ext cx="2586087" cy="1421937"/>
          </a:xfrm>
          <a:prstGeom prst="rect">
            <a:avLst/>
          </a:prstGeom>
        </p:spPr>
      </p:pic>
      <p:pic>
        <p:nvPicPr>
          <p:cNvPr id="34" name="Picture 33">
            <a:extLst>
              <a:ext uri="{FF2B5EF4-FFF2-40B4-BE49-F238E27FC236}">
                <a16:creationId xmlns:a16="http://schemas.microsoft.com/office/drawing/2014/main" id="{839B057C-7681-CFF7-50F8-0E8067CFBF0A}"/>
              </a:ext>
            </a:extLst>
          </p:cNvPr>
          <p:cNvPicPr>
            <a:picLocks noChangeAspect="1"/>
          </p:cNvPicPr>
          <p:nvPr/>
        </p:nvPicPr>
        <p:blipFill rotWithShape="1">
          <a:blip r:embed="rId11">
            <a:extLst>
              <a:ext uri="{28A0092B-C50C-407E-A947-70E740481C1C}">
                <a14:useLocalDpi xmlns:a14="http://schemas.microsoft.com/office/drawing/2010/main" val="0"/>
              </a:ext>
            </a:extLst>
          </a:blip>
          <a:srcRect t="16609" r="1618"/>
          <a:stretch/>
        </p:blipFill>
        <p:spPr>
          <a:xfrm rot="21070175">
            <a:off x="1139238" y="3982033"/>
            <a:ext cx="3297938" cy="2795424"/>
          </a:xfrm>
          <a:prstGeom prst="rect">
            <a:avLst/>
          </a:prstGeom>
        </p:spPr>
      </p:pic>
      <p:pic>
        <p:nvPicPr>
          <p:cNvPr id="38" name="Picture 37">
            <a:extLst>
              <a:ext uri="{FF2B5EF4-FFF2-40B4-BE49-F238E27FC236}">
                <a16:creationId xmlns:a16="http://schemas.microsoft.com/office/drawing/2014/main" id="{B26B96BA-5E1B-F3F6-FE6D-F25FFE440E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764295">
            <a:off x="2111314" y="4701241"/>
            <a:ext cx="1488208" cy="1488208"/>
          </a:xfrm>
          <a:prstGeom prst="rect">
            <a:avLst/>
          </a:prstGeom>
        </p:spPr>
      </p:pic>
      <p:pic>
        <p:nvPicPr>
          <p:cNvPr id="51" name="Picture 50">
            <a:extLst>
              <a:ext uri="{FF2B5EF4-FFF2-40B4-BE49-F238E27FC236}">
                <a16:creationId xmlns:a16="http://schemas.microsoft.com/office/drawing/2014/main" id="{6C3B583B-F153-2DFF-E713-984A3C171272}"/>
              </a:ext>
            </a:extLst>
          </p:cNvPr>
          <p:cNvPicPr>
            <a:picLocks noChangeAspect="1"/>
          </p:cNvPicPr>
          <p:nvPr/>
        </p:nvPicPr>
        <p:blipFill>
          <a:blip r:embed="rId13"/>
          <a:srcRect l="5746" r="10249" b="2193"/>
          <a:stretch>
            <a:fillRect/>
          </a:stretch>
        </p:blipFill>
        <p:spPr>
          <a:xfrm rot="20805569">
            <a:off x="7132941" y="2079433"/>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52" name="TextBox 51">
            <a:extLst>
              <a:ext uri="{FF2B5EF4-FFF2-40B4-BE49-F238E27FC236}">
                <a16:creationId xmlns:a16="http://schemas.microsoft.com/office/drawing/2014/main" id="{2F79AF59-E33D-3DDA-A52D-4150BDE51E75}"/>
              </a:ext>
            </a:extLst>
          </p:cNvPr>
          <p:cNvSpPr txBox="1"/>
          <p:nvPr/>
        </p:nvSpPr>
        <p:spPr>
          <a:xfrm>
            <a:off x="6766022" y="1155410"/>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pic>
        <p:nvPicPr>
          <p:cNvPr id="55" name="Picture 54" descr="Programing LORA through USB to TTL - General Electronics - Arduino Forum">
            <a:extLst>
              <a:ext uri="{FF2B5EF4-FFF2-40B4-BE49-F238E27FC236}">
                <a16:creationId xmlns:a16="http://schemas.microsoft.com/office/drawing/2014/main" id="{690A283B-4EF9-275E-CC62-134866F8A9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568" t="11919" r="538"/>
          <a:stretch>
            <a:fillRect/>
          </a:stretch>
        </p:blipFill>
        <p:spPr bwMode="auto">
          <a:xfrm rot="21120492">
            <a:off x="2023680" y="690948"/>
            <a:ext cx="2926870" cy="3676624"/>
          </a:xfrm>
          <a:custGeom>
            <a:avLst/>
            <a:gdLst>
              <a:gd name="connsiteX0" fmla="*/ 1730516 w 2926870"/>
              <a:gd name="connsiteY0" fmla="*/ 16937 h 3676624"/>
              <a:gd name="connsiteX1" fmla="*/ 2147558 w 2926870"/>
              <a:gd name="connsiteY1" fmla="*/ 165035 h 3676624"/>
              <a:gd name="connsiteX2" fmla="*/ 2846951 w 2926870"/>
              <a:gd name="connsiteY2" fmla="*/ 2175629 h 3676624"/>
              <a:gd name="connsiteX3" fmla="*/ 1042701 w 2926870"/>
              <a:gd name="connsiteY3" fmla="*/ 3331200 h 3676624"/>
              <a:gd name="connsiteX4" fmla="*/ 605309 w 2926870"/>
              <a:gd name="connsiteY4" fmla="*/ 3676624 h 3676624"/>
              <a:gd name="connsiteX5" fmla="*/ 566049 w 2926870"/>
              <a:gd name="connsiteY5" fmla="*/ 3676624 h 3676624"/>
              <a:gd name="connsiteX6" fmla="*/ 548317 w 2926870"/>
              <a:gd name="connsiteY6" fmla="*/ 3055123 h 3676624"/>
              <a:gd name="connsiteX7" fmla="*/ 166035 w 2926870"/>
              <a:gd name="connsiteY7" fmla="*/ 972812 h 3676624"/>
              <a:gd name="connsiteX8" fmla="*/ 1730516 w 2926870"/>
              <a:gd name="connsiteY8" fmla="*/ 16937 h 367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6870" h="3676624">
                <a:moveTo>
                  <a:pt x="1730516" y="16937"/>
                </a:moveTo>
                <a:cubicBezTo>
                  <a:pt x="1872556" y="40600"/>
                  <a:pt x="2013076" y="89352"/>
                  <a:pt x="2147558" y="165035"/>
                </a:cubicBezTo>
                <a:cubicBezTo>
                  <a:pt x="2784855" y="523690"/>
                  <a:pt x="3081654" y="1376919"/>
                  <a:pt x="2846951" y="2175629"/>
                </a:cubicBezTo>
                <a:cubicBezTo>
                  <a:pt x="2591269" y="3045723"/>
                  <a:pt x="1794940" y="3555752"/>
                  <a:pt x="1042701" y="3331200"/>
                </a:cubicBezTo>
                <a:lnTo>
                  <a:pt x="605309" y="3676624"/>
                </a:lnTo>
                <a:lnTo>
                  <a:pt x="566049" y="3676624"/>
                </a:lnTo>
                <a:lnTo>
                  <a:pt x="548317" y="3055123"/>
                </a:lnTo>
                <a:cubicBezTo>
                  <a:pt x="2860" y="2576513"/>
                  <a:pt x="-157280" y="1704225"/>
                  <a:pt x="166035" y="972812"/>
                </a:cubicBezTo>
                <a:cubicBezTo>
                  <a:pt x="470970" y="282981"/>
                  <a:pt x="1115010" y="-85602"/>
                  <a:pt x="1730516" y="16937"/>
                </a:cubicBezTo>
                <a:close/>
              </a:path>
            </a:pathLst>
          </a:cu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A4CF145-FA9B-673B-C134-E7A75716785A}"/>
              </a:ext>
            </a:extLst>
          </p:cNvPr>
          <p:cNvSpPr txBox="1"/>
          <p:nvPr/>
        </p:nvSpPr>
        <p:spPr>
          <a:xfrm>
            <a:off x="304129" y="1342085"/>
            <a:ext cx="2022539" cy="1569660"/>
          </a:xfrm>
          <a:prstGeom prst="rect">
            <a:avLst/>
          </a:prstGeom>
          <a:noFill/>
        </p:spPr>
        <p:txBody>
          <a:bodyPr wrap="square" rtlCol="0">
            <a:spAutoFit/>
          </a:bodyPr>
          <a:lstStyle/>
          <a:p>
            <a:r>
              <a:rPr lang="en-US" sz="2400" dirty="0">
                <a:solidFill>
                  <a:schemeClr val="bg1"/>
                </a:solidFill>
              </a:rPr>
              <a:t>USB to TTL with PC and one transceiver</a:t>
            </a:r>
            <a:endParaRPr lang="en-IN" sz="2400" dirty="0">
              <a:solidFill>
                <a:schemeClr val="bg1"/>
              </a:solidFill>
            </a:endParaRPr>
          </a:p>
        </p:txBody>
      </p:sp>
      <p:sp>
        <p:nvSpPr>
          <p:cNvPr id="28" name="Rectangle 27">
            <a:extLst>
              <a:ext uri="{FF2B5EF4-FFF2-40B4-BE49-F238E27FC236}">
                <a16:creationId xmlns:a16="http://schemas.microsoft.com/office/drawing/2014/main" id="{8F82BFF8-5DF1-90FA-7F7C-EF9FD68A7D89}"/>
              </a:ext>
            </a:extLst>
          </p:cNvPr>
          <p:cNvSpPr/>
          <p:nvPr/>
        </p:nvSpPr>
        <p:spPr>
          <a:xfrm>
            <a:off x="0" y="-67154"/>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6A1684D9-4E88-253E-A1F5-51AF0F0E34DF}"/>
              </a:ext>
            </a:extLst>
          </p:cNvPr>
          <p:cNvSpPr/>
          <p:nvPr/>
        </p:nvSpPr>
        <p:spPr>
          <a:xfrm>
            <a:off x="-9506" y="-113116"/>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13BBD697-7038-2883-85A0-9DAB77376527}"/>
              </a:ext>
            </a:extLst>
          </p:cNvPr>
          <p:cNvSpPr txBox="1"/>
          <p:nvPr/>
        </p:nvSpPr>
        <p:spPr>
          <a:xfrm>
            <a:off x="2064210" y="-201309"/>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pic>
        <p:nvPicPr>
          <p:cNvPr id="1026" name="Picture 2" descr="Generic Arduino Lora Transmitter Circuit">
            <a:extLst>
              <a:ext uri="{FF2B5EF4-FFF2-40B4-BE49-F238E27FC236}">
                <a16:creationId xmlns:a16="http://schemas.microsoft.com/office/drawing/2014/main" id="{EFF6448C-0844-C8FE-FA2E-2ED40F1925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6937" y="2231907"/>
            <a:ext cx="4595150" cy="28630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A3E29A5A-FFFE-6B6C-665B-AC1C3712543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3667" y="2223265"/>
            <a:ext cx="6111240" cy="2880360"/>
          </a:xfrm>
          <a:prstGeom prst="rect">
            <a:avLst/>
          </a:prstGeom>
        </p:spPr>
      </p:pic>
      <p:sp>
        <p:nvSpPr>
          <p:cNvPr id="40" name="TextBox 39">
            <a:extLst>
              <a:ext uri="{FF2B5EF4-FFF2-40B4-BE49-F238E27FC236}">
                <a16:creationId xmlns:a16="http://schemas.microsoft.com/office/drawing/2014/main" id="{CEF1F401-EEB2-833A-23DA-DDC100E00BFE}"/>
              </a:ext>
            </a:extLst>
          </p:cNvPr>
          <p:cNvSpPr txBox="1"/>
          <p:nvPr/>
        </p:nvSpPr>
        <p:spPr>
          <a:xfrm>
            <a:off x="1135163" y="5282872"/>
            <a:ext cx="4850467" cy="830997"/>
          </a:xfrm>
          <a:prstGeom prst="rect">
            <a:avLst/>
          </a:prstGeom>
          <a:noFill/>
        </p:spPr>
        <p:txBody>
          <a:bodyPr wrap="square" rtlCol="0">
            <a:spAutoFit/>
          </a:bodyPr>
          <a:lstStyle/>
          <a:p>
            <a:pPr algn="ctr"/>
            <a:r>
              <a:rPr lang="en-US" sz="2400" dirty="0">
                <a:solidFill>
                  <a:schemeClr val="bg1"/>
                </a:solidFill>
              </a:rPr>
              <a:t>Transceiver(working as receiver) connection with USB to TTL</a:t>
            </a:r>
            <a:endParaRPr lang="en-IN" sz="2400" dirty="0">
              <a:solidFill>
                <a:schemeClr val="bg1"/>
              </a:solidFill>
            </a:endParaRPr>
          </a:p>
        </p:txBody>
      </p:sp>
      <p:sp>
        <p:nvSpPr>
          <p:cNvPr id="41" name="TextBox 40">
            <a:extLst>
              <a:ext uri="{FF2B5EF4-FFF2-40B4-BE49-F238E27FC236}">
                <a16:creationId xmlns:a16="http://schemas.microsoft.com/office/drawing/2014/main" id="{8F470A52-85E7-D481-2E97-F64A8D8F67E1}"/>
              </a:ext>
            </a:extLst>
          </p:cNvPr>
          <p:cNvSpPr txBox="1"/>
          <p:nvPr/>
        </p:nvSpPr>
        <p:spPr>
          <a:xfrm>
            <a:off x="7556148" y="5282872"/>
            <a:ext cx="4850467" cy="830997"/>
          </a:xfrm>
          <a:prstGeom prst="rect">
            <a:avLst/>
          </a:prstGeom>
          <a:noFill/>
        </p:spPr>
        <p:txBody>
          <a:bodyPr wrap="square" rtlCol="0">
            <a:spAutoFit/>
          </a:bodyPr>
          <a:lstStyle/>
          <a:p>
            <a:pPr algn="ctr"/>
            <a:r>
              <a:rPr lang="en-US" sz="2400" dirty="0">
                <a:solidFill>
                  <a:schemeClr val="bg1"/>
                </a:solidFill>
              </a:rPr>
              <a:t>Transceiver(working as transmitter) connection with Arduino Uno</a:t>
            </a:r>
            <a:endParaRPr lang="en-IN" sz="2400" dirty="0">
              <a:solidFill>
                <a:schemeClr val="bg1"/>
              </a:solidFill>
            </a:endParaRPr>
          </a:p>
        </p:txBody>
      </p:sp>
      <p:sp>
        <p:nvSpPr>
          <p:cNvPr id="33" name="Rectangle 32">
            <a:extLst>
              <a:ext uri="{FF2B5EF4-FFF2-40B4-BE49-F238E27FC236}">
                <a16:creationId xmlns:a16="http://schemas.microsoft.com/office/drawing/2014/main" id="{B133E1C5-3FCD-3082-15FC-F7A4279C524B}"/>
              </a:ext>
            </a:extLst>
          </p:cNvPr>
          <p:cNvSpPr/>
          <p:nvPr/>
        </p:nvSpPr>
        <p:spPr>
          <a:xfrm>
            <a:off x="262" y="-100146"/>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F5329359-216D-B677-DEF4-59DFE5153C9F}"/>
              </a:ext>
            </a:extLst>
          </p:cNvPr>
          <p:cNvSpPr/>
          <p:nvPr/>
        </p:nvSpPr>
        <p:spPr>
          <a:xfrm>
            <a:off x="-19012" y="-67154"/>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C5CD3964-4BED-A71E-AFF3-A9FEF4C4D909}"/>
              </a:ext>
            </a:extLst>
          </p:cNvPr>
          <p:cNvSpPr txBox="1"/>
          <p:nvPr/>
        </p:nvSpPr>
        <p:spPr>
          <a:xfrm>
            <a:off x="1782309" y="-113116"/>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3" name="Picture 52" descr="Uno Minda TD-1121 Temperature Sensor Black Coupler for-TATA-Nano :  Amazon.in: Car &amp; Motorbike">
            <a:extLst>
              <a:ext uri="{FF2B5EF4-FFF2-40B4-BE49-F238E27FC236}">
                <a16:creationId xmlns:a16="http://schemas.microsoft.com/office/drawing/2014/main" id="{B903CCFF-47B7-A5E9-CDB8-C075E11935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25392" r="23525" b="6292"/>
          <a:stretch>
            <a:fillRect/>
          </a:stretch>
        </p:blipFill>
        <p:spPr bwMode="auto">
          <a:xfrm rot="20673561">
            <a:off x="868081" y="2099150"/>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941D8D99-5BF2-33EB-6FCB-2E4579853A91}"/>
              </a:ext>
            </a:extLst>
          </p:cNvPr>
          <p:cNvSpPr txBox="1"/>
          <p:nvPr/>
        </p:nvSpPr>
        <p:spPr>
          <a:xfrm>
            <a:off x="4288099" y="1231821"/>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60" name="Picture 59">
            <a:extLst>
              <a:ext uri="{FF2B5EF4-FFF2-40B4-BE49-F238E27FC236}">
                <a16:creationId xmlns:a16="http://schemas.microsoft.com/office/drawing/2014/main" id="{2B916583-31B1-261A-4417-3692F5BC31EE}"/>
              </a:ext>
            </a:extLst>
          </p:cNvPr>
          <p:cNvPicPr>
            <a:picLocks noChangeAspect="1"/>
          </p:cNvPicPr>
          <p:nvPr/>
        </p:nvPicPr>
        <p:blipFill rotWithShape="1">
          <a:blip r:embed="rId18"/>
          <a:srcRect t="7424" r="-648"/>
          <a:stretch/>
        </p:blipFill>
        <p:spPr>
          <a:xfrm>
            <a:off x="6443398" y="3892276"/>
            <a:ext cx="2603825" cy="557863"/>
          </a:xfrm>
          <a:prstGeom prst="rect">
            <a:avLst/>
          </a:prstGeom>
        </p:spPr>
      </p:pic>
      <p:sp>
        <p:nvSpPr>
          <p:cNvPr id="61" name="TextBox 60">
            <a:extLst>
              <a:ext uri="{FF2B5EF4-FFF2-40B4-BE49-F238E27FC236}">
                <a16:creationId xmlns:a16="http://schemas.microsoft.com/office/drawing/2014/main" id="{3ABAE241-0379-76AD-3FEA-9C9046AD7B2A}"/>
              </a:ext>
            </a:extLst>
          </p:cNvPr>
          <p:cNvSpPr txBox="1"/>
          <p:nvPr/>
        </p:nvSpPr>
        <p:spPr>
          <a:xfrm>
            <a:off x="4358926" y="4482482"/>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47" name="Rectangle 46">
            <a:extLst>
              <a:ext uri="{FF2B5EF4-FFF2-40B4-BE49-F238E27FC236}">
                <a16:creationId xmlns:a16="http://schemas.microsoft.com/office/drawing/2014/main" id="{5F4F8FF0-0361-243F-A07F-3B45CF666B00}"/>
              </a:ext>
            </a:extLst>
          </p:cNvPr>
          <p:cNvSpPr/>
          <p:nvPr/>
        </p:nvSpPr>
        <p:spPr>
          <a:xfrm>
            <a:off x="78416" y="-54184"/>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AC7A5289-EDE5-8744-7F60-9D53F70315CA}"/>
              </a:ext>
            </a:extLst>
          </p:cNvPr>
          <p:cNvSpPr/>
          <p:nvPr/>
        </p:nvSpPr>
        <p:spPr>
          <a:xfrm>
            <a:off x="6891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20064C39-5C67-6064-3C8D-43A91F5EAB89}"/>
              </a:ext>
            </a:extLst>
          </p:cNvPr>
          <p:cNvSpPr txBox="1"/>
          <p:nvPr/>
        </p:nvSpPr>
        <p:spPr>
          <a:xfrm>
            <a:off x="2159739"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59" name="Picture 58">
            <a:extLst>
              <a:ext uri="{FF2B5EF4-FFF2-40B4-BE49-F238E27FC236}">
                <a16:creationId xmlns:a16="http://schemas.microsoft.com/office/drawing/2014/main" id="{D7890DE4-C8F9-FA50-0288-CFF4F52B1188}"/>
              </a:ext>
            </a:extLst>
          </p:cNvPr>
          <p:cNvPicPr>
            <a:picLocks noChangeAspect="1"/>
          </p:cNvPicPr>
          <p:nvPr/>
        </p:nvPicPr>
        <p:blipFill>
          <a:blip r:embed="rId19"/>
          <a:stretch>
            <a:fillRect/>
          </a:stretch>
        </p:blipFill>
        <p:spPr>
          <a:xfrm>
            <a:off x="6886407" y="2132538"/>
            <a:ext cx="5099481" cy="3169493"/>
          </a:xfrm>
          <a:prstGeom prst="rect">
            <a:avLst/>
          </a:prstGeom>
        </p:spPr>
      </p:pic>
      <p:pic>
        <p:nvPicPr>
          <p:cNvPr id="1024" name="Picture 1023">
            <a:extLst>
              <a:ext uri="{FF2B5EF4-FFF2-40B4-BE49-F238E27FC236}">
                <a16:creationId xmlns:a16="http://schemas.microsoft.com/office/drawing/2014/main" id="{853F5C36-2362-AA51-255D-9A7E1679E6D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0353" y="2211527"/>
            <a:ext cx="6277201" cy="3090503"/>
          </a:xfrm>
          <a:prstGeom prst="rect">
            <a:avLst/>
          </a:prstGeom>
        </p:spPr>
      </p:pic>
      <p:sp>
        <p:nvSpPr>
          <p:cNvPr id="58" name="Rectangle 57">
            <a:extLst>
              <a:ext uri="{FF2B5EF4-FFF2-40B4-BE49-F238E27FC236}">
                <a16:creationId xmlns:a16="http://schemas.microsoft.com/office/drawing/2014/main" id="{AC65DF60-8188-D814-77ED-8B346F28D1BC}"/>
              </a:ext>
            </a:extLst>
          </p:cNvPr>
          <p:cNvSpPr/>
          <p:nvPr/>
        </p:nvSpPr>
        <p:spPr>
          <a:xfrm>
            <a:off x="72091" y="-3719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61">
            <a:extLst>
              <a:ext uri="{FF2B5EF4-FFF2-40B4-BE49-F238E27FC236}">
                <a16:creationId xmlns:a16="http://schemas.microsoft.com/office/drawing/2014/main" id="{D38E5C88-FB49-9453-1B53-F09BA6123B14}"/>
              </a:ext>
            </a:extLst>
          </p:cNvPr>
          <p:cNvSpPr/>
          <p:nvPr/>
        </p:nvSpPr>
        <p:spPr>
          <a:xfrm>
            <a:off x="175862" y="-15116"/>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1BAE4CCB-7F2F-33C1-D368-0BE95EA10949}"/>
              </a:ext>
            </a:extLst>
          </p:cNvPr>
          <p:cNvSpPr txBox="1"/>
          <p:nvPr/>
        </p:nvSpPr>
        <p:spPr>
          <a:xfrm>
            <a:off x="1944245" y="-61078"/>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IR Sensor</a:t>
            </a:r>
            <a:endParaRPr lang="en-IN" sz="6600" b="1" dirty="0">
              <a:solidFill>
                <a:schemeClr val="accent1">
                  <a:lumMod val="40000"/>
                  <a:lumOff val="60000"/>
                </a:schemeClr>
              </a:solidFill>
              <a:latin typeface="Bahnschrift Condensed" panose="020B0502040204020203" pitchFamily="34" charset="0"/>
            </a:endParaRPr>
          </a:p>
        </p:txBody>
      </p:sp>
      <p:pic>
        <p:nvPicPr>
          <p:cNvPr id="1028" name="Picture 1027" descr="Buy Obstacle Avoidance IR Sensor Module at Low Price In India">
            <a:extLst>
              <a:ext uri="{FF2B5EF4-FFF2-40B4-BE49-F238E27FC236}">
                <a16:creationId xmlns:a16="http://schemas.microsoft.com/office/drawing/2014/main" id="{9125F429-D176-7DDB-EEEF-E231E8ACBE8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6" t="2908" r="4306" b="1859"/>
          <a:stretch>
            <a:fillRect/>
          </a:stretch>
        </p:blipFill>
        <p:spPr bwMode="auto">
          <a:xfrm rot="193210">
            <a:off x="899852" y="2013630"/>
            <a:ext cx="3807821" cy="3694556"/>
          </a:xfrm>
          <a:custGeom>
            <a:avLst/>
            <a:gdLst>
              <a:gd name="connsiteX0" fmla="*/ 1800157 w 3807821"/>
              <a:gd name="connsiteY0" fmla="*/ 3154 h 3694556"/>
              <a:gd name="connsiteX1" fmla="*/ 3804941 w 3807821"/>
              <a:gd name="connsiteY1" fmla="*/ 1740323 h 3694556"/>
              <a:gd name="connsiteX2" fmla="*/ 2007664 w 3807821"/>
              <a:gd name="connsiteY2" fmla="*/ 3691403 h 3694556"/>
              <a:gd name="connsiteX3" fmla="*/ 2881 w 3807821"/>
              <a:gd name="connsiteY3" fmla="*/ 1954234 h 3694556"/>
              <a:gd name="connsiteX4" fmla="*/ 1800157 w 3807821"/>
              <a:gd name="connsiteY4" fmla="*/ 3154 h 3694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821" h="3694556">
                <a:moveTo>
                  <a:pt x="1800157" y="3154"/>
                </a:moveTo>
                <a:cubicBezTo>
                  <a:pt x="2850066" y="-55916"/>
                  <a:pt x="3747640" y="721841"/>
                  <a:pt x="3804941" y="1740323"/>
                </a:cubicBezTo>
                <a:cubicBezTo>
                  <a:pt x="3862243" y="2758805"/>
                  <a:pt x="3057573" y="3632333"/>
                  <a:pt x="2007664" y="3691403"/>
                </a:cubicBezTo>
                <a:cubicBezTo>
                  <a:pt x="957755" y="3750473"/>
                  <a:pt x="60183" y="2972716"/>
                  <a:pt x="2881" y="1954234"/>
                </a:cubicBezTo>
                <a:cubicBezTo>
                  <a:pt x="-54421" y="935751"/>
                  <a:pt x="750247" y="62224"/>
                  <a:pt x="1800157" y="3154"/>
                </a:cubicBezTo>
                <a:close/>
              </a:path>
            </a:pathLst>
          </a:cu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2CD0C39D-9F2E-7315-829F-D4FBE853778A}"/>
              </a:ext>
            </a:extLst>
          </p:cNvPr>
          <p:cNvSpPr txBox="1"/>
          <p:nvPr/>
        </p:nvSpPr>
        <p:spPr>
          <a:xfrm>
            <a:off x="4745717" y="1251531"/>
            <a:ext cx="7117761" cy="4154984"/>
          </a:xfrm>
          <a:prstGeom prst="rect">
            <a:avLst/>
          </a:prstGeom>
          <a:noFill/>
        </p:spPr>
        <p:txBody>
          <a:bodyPr wrap="square" rtlCol="0">
            <a:spAutoFit/>
          </a:bodyPr>
          <a:lstStyle/>
          <a:p>
            <a:pPr algn="ctr"/>
            <a:r>
              <a:rPr lang="en-US" sz="2400" dirty="0">
                <a:solidFill>
                  <a:schemeClr val="bg1"/>
                </a:solidFill>
              </a:rPr>
              <a:t>It is a sensor that can be used to form a tachometer which can be used to measure the rotations per minute.</a:t>
            </a:r>
          </a:p>
          <a:p>
            <a:pPr algn="ctr"/>
            <a:endParaRPr lang="en-US" sz="2400" dirty="0">
              <a:solidFill>
                <a:schemeClr val="bg1"/>
              </a:solidFill>
            </a:endParaRPr>
          </a:p>
          <a:p>
            <a:pPr algn="ctr"/>
            <a:r>
              <a:rPr lang="en-US" sz="2400" dirty="0">
                <a:solidFill>
                  <a:schemeClr val="bg1"/>
                </a:solidFill>
              </a:rPr>
              <a:t>IR transmits IR rays which reflect back to the IR receiver and then IR Module generates an output or pulse which is detected by the Arduino controller</a:t>
            </a:r>
          </a:p>
          <a:p>
            <a:pPr algn="ctr"/>
            <a:endParaRPr lang="en-US" sz="2400" dirty="0">
              <a:solidFill>
                <a:schemeClr val="bg1"/>
              </a:solidFill>
            </a:endParaRPr>
          </a:p>
          <a:p>
            <a:pPr algn="ctr"/>
            <a:r>
              <a:rPr lang="en-US" sz="2400" dirty="0">
                <a:solidFill>
                  <a:schemeClr val="bg1"/>
                </a:solidFill>
              </a:rPr>
              <a:t>After 5 seconds Arduino calculates RPM for a minute using the given formula:</a:t>
            </a:r>
          </a:p>
          <a:p>
            <a:pPr algn="ctr"/>
            <a:endParaRPr lang="en-US" sz="2400" dirty="0">
              <a:solidFill>
                <a:schemeClr val="bg1"/>
              </a:solidFill>
            </a:endParaRPr>
          </a:p>
          <a:p>
            <a:pPr algn="ctr"/>
            <a:r>
              <a:rPr lang="en-US" sz="2400" dirty="0">
                <a:solidFill>
                  <a:schemeClr val="bg1"/>
                </a:solidFill>
              </a:rPr>
              <a:t>RPM=count x 12 / (number of spokes of wheel)</a:t>
            </a:r>
          </a:p>
        </p:txBody>
      </p:sp>
      <p:sp>
        <p:nvSpPr>
          <p:cNvPr id="1025" name="Rectangle 1024">
            <a:extLst>
              <a:ext uri="{FF2B5EF4-FFF2-40B4-BE49-F238E27FC236}">
                <a16:creationId xmlns:a16="http://schemas.microsoft.com/office/drawing/2014/main" id="{29CF7927-93E4-064E-F593-723C8EABEAFF}"/>
              </a:ext>
            </a:extLst>
          </p:cNvPr>
          <p:cNvSpPr/>
          <p:nvPr/>
        </p:nvSpPr>
        <p:spPr>
          <a:xfrm>
            <a:off x="20974" y="-34162"/>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7" name="Rectangle 1026">
            <a:extLst>
              <a:ext uri="{FF2B5EF4-FFF2-40B4-BE49-F238E27FC236}">
                <a16:creationId xmlns:a16="http://schemas.microsoft.com/office/drawing/2014/main" id="{2349FB74-BB7D-8557-278F-1D195CBCDE5E}"/>
              </a:ext>
            </a:extLst>
          </p:cNvPr>
          <p:cNvSpPr/>
          <p:nvPr/>
        </p:nvSpPr>
        <p:spPr>
          <a:xfrm>
            <a:off x="60960" y="25836"/>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0" name="TextBox 1029">
            <a:extLst>
              <a:ext uri="{FF2B5EF4-FFF2-40B4-BE49-F238E27FC236}">
                <a16:creationId xmlns:a16="http://schemas.microsoft.com/office/drawing/2014/main" id="{4EC3FCD4-D348-1179-FE1C-A91C293AA24A}"/>
              </a:ext>
            </a:extLst>
          </p:cNvPr>
          <p:cNvSpPr txBox="1"/>
          <p:nvPr/>
        </p:nvSpPr>
        <p:spPr>
          <a:xfrm>
            <a:off x="2151784" y="-20126"/>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1034" name="Picture 1033">
            <a:extLst>
              <a:ext uri="{FF2B5EF4-FFF2-40B4-BE49-F238E27FC236}">
                <a16:creationId xmlns:a16="http://schemas.microsoft.com/office/drawing/2014/main" id="{185677B3-2E06-E1C4-B377-98C518B39CA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74741" y="1248400"/>
            <a:ext cx="9769421" cy="4480195"/>
          </a:xfrm>
          <a:prstGeom prst="rect">
            <a:avLst/>
          </a:prstGeom>
        </p:spPr>
      </p:pic>
      <p:sp>
        <p:nvSpPr>
          <p:cNvPr id="1031" name="TextBox 1030">
            <a:extLst>
              <a:ext uri="{FF2B5EF4-FFF2-40B4-BE49-F238E27FC236}">
                <a16:creationId xmlns:a16="http://schemas.microsoft.com/office/drawing/2014/main" id="{A5F81B47-23A2-06AA-94C1-75AF04266E82}"/>
              </a:ext>
            </a:extLst>
          </p:cNvPr>
          <p:cNvSpPr txBox="1"/>
          <p:nvPr/>
        </p:nvSpPr>
        <p:spPr>
          <a:xfrm>
            <a:off x="2581095" y="6145132"/>
            <a:ext cx="7060557" cy="584775"/>
          </a:xfrm>
          <a:prstGeom prst="rect">
            <a:avLst/>
          </a:prstGeom>
          <a:noFill/>
        </p:spPr>
        <p:txBody>
          <a:bodyPr wrap="square" rtlCol="0">
            <a:spAutoFit/>
          </a:bodyPr>
          <a:lstStyle/>
          <a:p>
            <a:pPr algn="ctr"/>
            <a:r>
              <a:rPr lang="en-IN" sz="3200" dirty="0">
                <a:solidFill>
                  <a:schemeClr val="accent1">
                    <a:lumMod val="40000"/>
                    <a:lumOff val="60000"/>
                  </a:schemeClr>
                </a:solidFill>
                <a:hlinkClick r:id="rId23">
                  <a:extLst>
                    <a:ext uri="{A12FA001-AC4F-418D-AE19-62706E023703}">
                      <ahyp:hlinkClr xmlns:ahyp="http://schemas.microsoft.com/office/drawing/2018/hyperlinkcolor" val="tx"/>
                    </a:ext>
                  </a:extLst>
                </a:hlinkClick>
              </a:rPr>
              <a:t>IR Sensor product link</a:t>
            </a:r>
            <a:endParaRPr lang="en-IN" sz="3200" dirty="0">
              <a:solidFill>
                <a:schemeClr val="accent1">
                  <a:lumMod val="40000"/>
                  <a:lumOff val="60000"/>
                </a:schemeClr>
              </a:solidFill>
            </a:endParaRPr>
          </a:p>
        </p:txBody>
      </p:sp>
    </p:spTree>
    <p:extLst>
      <p:ext uri="{BB962C8B-B14F-4D97-AF65-F5344CB8AC3E}">
        <p14:creationId xmlns:p14="http://schemas.microsoft.com/office/powerpoint/2010/main" val="415970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5" name="Rectangle 4">
            <a:extLst>
              <a:ext uri="{FF2B5EF4-FFF2-40B4-BE49-F238E27FC236}">
                <a16:creationId xmlns:a16="http://schemas.microsoft.com/office/drawing/2014/main" id="{882FA688-C4F6-FFDB-367A-ABBA3FF2011C}"/>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1638A6-548C-01AF-D75B-59F37545B9B0}"/>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73BD1D6-F147-B8D3-F414-DB61AC5C5B15}"/>
              </a:ext>
            </a:extLst>
          </p:cNvPr>
          <p:cNvGrpSpPr/>
          <p:nvPr/>
        </p:nvGrpSpPr>
        <p:grpSpPr>
          <a:xfrm>
            <a:off x="20974" y="-148321"/>
            <a:ext cx="12244057" cy="7087558"/>
            <a:chOff x="13882357" y="-129924"/>
            <a:chExt cx="12244057" cy="7087558"/>
          </a:xfrm>
        </p:grpSpPr>
        <p:sp>
          <p:nvSpPr>
            <p:cNvPr id="20" name="Rectangle 19">
              <a:extLst>
                <a:ext uri="{FF2B5EF4-FFF2-40B4-BE49-F238E27FC236}">
                  <a16:creationId xmlns:a16="http://schemas.microsoft.com/office/drawing/2014/main" id="{E76FABCE-C38A-D26F-7C78-6407CEB14D7C}"/>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CFA9D2F-29B8-CB47-98C3-D8FBB433817A}"/>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19" name="Rectangle 18">
            <a:extLst>
              <a:ext uri="{FF2B5EF4-FFF2-40B4-BE49-F238E27FC236}">
                <a16:creationId xmlns:a16="http://schemas.microsoft.com/office/drawing/2014/main" id="{32468B11-BE9C-7CF1-D096-873725AE91BD}"/>
              </a:ext>
            </a:extLst>
          </p:cNvPr>
          <p:cNvSpPr/>
          <p:nvPr/>
        </p:nvSpPr>
        <p:spPr>
          <a:xfrm>
            <a:off x="-9506" y="682676"/>
            <a:ext cx="40968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74BCA19A-2FC8-8741-3967-B0D697474E53}"/>
              </a:ext>
            </a:extLst>
          </p:cNvPr>
          <p:cNvSpPr/>
          <p:nvPr/>
        </p:nvSpPr>
        <p:spPr>
          <a:xfrm>
            <a:off x="4087558" y="682676"/>
            <a:ext cx="40968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412B6F2-25D2-8178-B931-88EB47561B91}"/>
              </a:ext>
            </a:extLst>
          </p:cNvPr>
          <p:cNvSpPr/>
          <p:nvPr/>
        </p:nvSpPr>
        <p:spPr>
          <a:xfrm>
            <a:off x="8180717" y="682676"/>
            <a:ext cx="4096800" cy="625542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4EB90DC0-3A60-7BEB-DF0E-5F7B88A6A0B6}"/>
              </a:ext>
            </a:extLst>
          </p:cNvPr>
          <p:cNvSpPr txBox="1"/>
          <p:nvPr/>
        </p:nvSpPr>
        <p:spPr>
          <a:xfrm>
            <a:off x="85451" y="3319121"/>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6" name="TextBox 35">
            <a:extLst>
              <a:ext uri="{FF2B5EF4-FFF2-40B4-BE49-F238E27FC236}">
                <a16:creationId xmlns:a16="http://schemas.microsoft.com/office/drawing/2014/main" id="{57618C9F-6889-D390-7790-1E21AB5AE606}"/>
              </a:ext>
            </a:extLst>
          </p:cNvPr>
          <p:cNvSpPr txBox="1"/>
          <p:nvPr/>
        </p:nvSpPr>
        <p:spPr>
          <a:xfrm>
            <a:off x="4786305"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sp>
        <p:nvSpPr>
          <p:cNvPr id="37" name="TextBox 36">
            <a:extLst>
              <a:ext uri="{FF2B5EF4-FFF2-40B4-BE49-F238E27FC236}">
                <a16:creationId xmlns:a16="http://schemas.microsoft.com/office/drawing/2014/main" id="{70BE0AF1-7B29-7D8C-B1DB-7976C27F50FA}"/>
              </a:ext>
            </a:extLst>
          </p:cNvPr>
          <p:cNvSpPr txBox="1"/>
          <p:nvPr/>
        </p:nvSpPr>
        <p:spPr>
          <a:xfrm>
            <a:off x="9115513"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U</a:t>
            </a:r>
            <a:r>
              <a:rPr lang="en-IN" sz="2400" b="1" dirty="0">
                <a:solidFill>
                  <a:schemeClr val="bg1"/>
                </a:solidFill>
                <a:latin typeface="Bahnschrift Condensed" panose="020B0502040204020203" pitchFamily="34" charset="0"/>
              </a:rPr>
              <a:t>SB to TTL</a:t>
            </a:r>
          </a:p>
        </p:txBody>
      </p:sp>
      <p:pic>
        <p:nvPicPr>
          <p:cNvPr id="39" name="Picture 38" descr="Arduino Uno - Wikipedia">
            <a:extLst>
              <a:ext uri="{FF2B5EF4-FFF2-40B4-BE49-F238E27FC236}">
                <a16:creationId xmlns:a16="http://schemas.microsoft.com/office/drawing/2014/main" id="{3C1F5788-37AB-33D0-7F29-7E8C7134F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4857546"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7294071E-711E-7D5B-3DD0-E90F228A9EF7}"/>
              </a:ext>
            </a:extLst>
          </p:cNvPr>
          <p:cNvPicPr>
            <a:picLocks noChangeAspect="1"/>
          </p:cNvPicPr>
          <p:nvPr/>
        </p:nvPicPr>
        <p:blipFill>
          <a:blip r:embed="rId7"/>
          <a:srcRect l="19789" t="10092" r="12870" b="9890"/>
          <a:stretch>
            <a:fillRect/>
          </a:stretch>
        </p:blipFill>
        <p:spPr>
          <a:xfrm>
            <a:off x="9244762"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p:spPr>
      </p:pic>
      <p:sp>
        <p:nvSpPr>
          <p:cNvPr id="44" name="TextBox 43">
            <a:extLst>
              <a:ext uri="{FF2B5EF4-FFF2-40B4-BE49-F238E27FC236}">
                <a16:creationId xmlns:a16="http://schemas.microsoft.com/office/drawing/2014/main" id="{C7950D8D-C1FF-765A-565F-4C15A19C3EF9}"/>
              </a:ext>
            </a:extLst>
          </p:cNvPr>
          <p:cNvSpPr txBox="1"/>
          <p:nvPr/>
        </p:nvSpPr>
        <p:spPr>
          <a:xfrm>
            <a:off x="304129" y="3895181"/>
            <a:ext cx="3364637" cy="2246769"/>
          </a:xfrm>
          <a:prstGeom prst="rect">
            <a:avLst/>
          </a:prstGeom>
          <a:noFill/>
        </p:spPr>
        <p:txBody>
          <a:bodyPr wrap="square" rtlCol="0">
            <a:spAutoFit/>
          </a:bodyPr>
          <a:lstStyle/>
          <a:p>
            <a:r>
              <a:rPr lang="en-US" sz="14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r>
              <a:rPr lang="en-US" sz="1400" dirty="0">
                <a:solidFill>
                  <a:schemeClr val="bg1"/>
                </a:solidFill>
              </a:rPr>
              <a:t>It costs about ₹400 to 500</a:t>
            </a:r>
            <a:endParaRPr lang="en-IN" sz="1400" dirty="0">
              <a:solidFill>
                <a:schemeClr val="bg1"/>
              </a:solidFill>
            </a:endParaRPr>
          </a:p>
        </p:txBody>
      </p:sp>
      <p:sp>
        <p:nvSpPr>
          <p:cNvPr id="45" name="TextBox 44">
            <a:extLst>
              <a:ext uri="{FF2B5EF4-FFF2-40B4-BE49-F238E27FC236}">
                <a16:creationId xmlns:a16="http://schemas.microsoft.com/office/drawing/2014/main" id="{16B2B326-2CE1-3E77-89F6-BE141761AAB9}"/>
              </a:ext>
            </a:extLst>
          </p:cNvPr>
          <p:cNvSpPr txBox="1"/>
          <p:nvPr/>
        </p:nvSpPr>
        <p:spPr>
          <a:xfrm>
            <a:off x="4488038" y="3895181"/>
            <a:ext cx="3364637" cy="2462213"/>
          </a:xfrm>
          <a:prstGeom prst="rect">
            <a:avLst/>
          </a:prstGeom>
          <a:noFill/>
        </p:spPr>
        <p:txBody>
          <a:bodyPr wrap="square" rtlCol="0">
            <a:spAutoFit/>
          </a:bodyPr>
          <a:lstStyle/>
          <a:p>
            <a:r>
              <a:rPr lang="en-US" sz="14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1400" dirty="0" err="1">
                <a:solidFill>
                  <a:schemeClr val="bg1"/>
                </a:solidFill>
              </a:rPr>
              <a:t>transciever</a:t>
            </a:r>
            <a:r>
              <a:rPr lang="en-US" sz="1400" dirty="0">
                <a:solidFill>
                  <a:schemeClr val="bg1"/>
                </a:solidFill>
              </a:rPr>
              <a:t>.</a:t>
            </a:r>
          </a:p>
          <a:p>
            <a:r>
              <a:rPr lang="en-US" sz="1400" dirty="0">
                <a:solidFill>
                  <a:schemeClr val="bg1"/>
                </a:solidFill>
              </a:rPr>
              <a:t>It costs about ₹300 to 400</a:t>
            </a:r>
            <a:endParaRPr lang="en-IN" sz="1400" dirty="0">
              <a:solidFill>
                <a:schemeClr val="bg1"/>
              </a:solidFill>
            </a:endParaRPr>
          </a:p>
        </p:txBody>
      </p:sp>
      <p:sp>
        <p:nvSpPr>
          <p:cNvPr id="48" name="TextBox 47">
            <a:extLst>
              <a:ext uri="{FF2B5EF4-FFF2-40B4-BE49-F238E27FC236}">
                <a16:creationId xmlns:a16="http://schemas.microsoft.com/office/drawing/2014/main" id="{9BC95906-6B6D-007D-5B1B-B1C8D388AD31}"/>
              </a:ext>
            </a:extLst>
          </p:cNvPr>
          <p:cNvSpPr txBox="1"/>
          <p:nvPr/>
        </p:nvSpPr>
        <p:spPr>
          <a:xfrm>
            <a:off x="8599509" y="3895181"/>
            <a:ext cx="3364637" cy="2462213"/>
          </a:xfrm>
          <a:prstGeom prst="rect">
            <a:avLst/>
          </a:prstGeom>
          <a:noFill/>
        </p:spPr>
        <p:txBody>
          <a:bodyPr wrap="square" rtlCol="0">
            <a:spAutoFit/>
          </a:bodyPr>
          <a:lstStyle/>
          <a:p>
            <a:r>
              <a:rPr lang="en-US" sz="1400" dirty="0">
                <a:solidFill>
                  <a:schemeClr val="bg1"/>
                </a:solidFill>
              </a:rPr>
              <a:t>The USB to TTL Converter allows us to connect any serial port to USB Device, thereby enabling the mobility for data </a:t>
            </a:r>
            <a:r>
              <a:rPr lang="en-US" sz="1400" dirty="0" err="1">
                <a:solidFill>
                  <a:schemeClr val="bg1"/>
                </a:solidFill>
              </a:rPr>
              <a:t>transmission.It</a:t>
            </a:r>
            <a:r>
              <a:rPr lang="en-US" sz="1400" dirty="0">
                <a:solidFill>
                  <a:schemeClr val="bg1"/>
                </a:solidFill>
              </a:rPr>
              <a:t> has USB 2.0 Type A Male connector on one end, and other end has pin outs for </a:t>
            </a:r>
            <a:r>
              <a:rPr lang="en-US" sz="1400" dirty="0" err="1">
                <a:solidFill>
                  <a:schemeClr val="bg1"/>
                </a:solidFill>
              </a:rPr>
              <a:t>Vcc</a:t>
            </a:r>
            <a:r>
              <a:rPr lang="en-US" sz="1400" dirty="0">
                <a:solidFill>
                  <a:schemeClr val="bg1"/>
                </a:solidFill>
              </a:rPr>
              <a:t>, </a:t>
            </a:r>
            <a:r>
              <a:rPr lang="en-US" sz="1400" dirty="0" err="1">
                <a:solidFill>
                  <a:schemeClr val="bg1"/>
                </a:solidFill>
              </a:rPr>
              <a:t>Gnd</a:t>
            </a:r>
            <a:r>
              <a:rPr lang="en-US" sz="1400" dirty="0">
                <a:solidFill>
                  <a:schemeClr val="bg1"/>
                </a:solidFill>
              </a:rPr>
              <a:t>, RX and TX.</a:t>
            </a:r>
          </a:p>
          <a:p>
            <a:r>
              <a:rPr lang="en-US" sz="1400" dirty="0">
                <a:solidFill>
                  <a:schemeClr val="bg1"/>
                </a:solidFill>
              </a:rPr>
              <a:t>It will be used to connect the one LoRa transceiver to the PC at workstation.</a:t>
            </a:r>
          </a:p>
          <a:p>
            <a:r>
              <a:rPr lang="en-US" sz="1400" dirty="0">
                <a:solidFill>
                  <a:schemeClr val="bg1"/>
                </a:solidFill>
              </a:rPr>
              <a:t>An Arduino uno can also be used in place of it. </a:t>
            </a:r>
          </a:p>
          <a:p>
            <a:r>
              <a:rPr lang="en-US" sz="1400" dirty="0">
                <a:solidFill>
                  <a:schemeClr val="bg1"/>
                </a:solidFill>
              </a:rPr>
              <a:t>It costs about ₹200 to 300</a:t>
            </a:r>
            <a:endParaRPr lang="en-IN" sz="1400" dirty="0">
              <a:solidFill>
                <a:schemeClr val="bg1"/>
              </a:solidFill>
            </a:endParaRPr>
          </a:p>
        </p:txBody>
      </p:sp>
      <p:pic>
        <p:nvPicPr>
          <p:cNvPr id="49" name="Picture 48" descr="Sx1278 Lora Module 433m 10km Ra-02 Wireless Spread Spectrum Transmission  Socket For Smart Home Diy">
            <a:extLst>
              <a:ext uri="{FF2B5EF4-FFF2-40B4-BE49-F238E27FC236}">
                <a16:creationId xmlns:a16="http://schemas.microsoft.com/office/drawing/2014/main" id="{66B32D8D-F1C6-E154-5C89-E9868CB3C7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51" b="4887"/>
          <a:stretch>
            <a:fillRect/>
          </a:stretch>
        </p:blipFill>
        <p:spPr bwMode="auto">
          <a:xfrm>
            <a:off x="726705" y="799945"/>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423CA79-2489-317C-232E-6A8E9F375DB7}"/>
              </a:ext>
            </a:extLst>
          </p:cNvPr>
          <p:cNvSpPr/>
          <p:nvPr/>
        </p:nvSpPr>
        <p:spPr>
          <a:xfrm>
            <a:off x="0" y="-67154"/>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FDCECD90-B013-1C8E-C9F1-024F62887186}"/>
              </a:ext>
            </a:extLst>
          </p:cNvPr>
          <p:cNvSpPr/>
          <p:nvPr/>
        </p:nvSpPr>
        <p:spPr>
          <a:xfrm>
            <a:off x="9506" y="-37197"/>
            <a:ext cx="12277517" cy="6985731"/>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432DBA25-7664-61FE-3169-97DEF9F9D60D}"/>
              </a:ext>
            </a:extLst>
          </p:cNvPr>
          <p:cNvSpPr/>
          <p:nvPr/>
        </p:nvSpPr>
        <p:spPr>
          <a:xfrm>
            <a:off x="9506" y="-37197"/>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AA2D2B8-DCCA-DE29-0364-FEA81C81BD90}"/>
              </a:ext>
            </a:extLst>
          </p:cNvPr>
          <p:cNvPicPr>
            <a:picLocks noChangeAspect="1"/>
          </p:cNvPicPr>
          <p:nvPr/>
        </p:nvPicPr>
        <p:blipFill rotWithShape="1">
          <a:blip r:embed="rId10">
            <a:extLst>
              <a:ext uri="{28A0092B-C50C-407E-A947-70E740481C1C}">
                <a14:useLocalDpi xmlns:a14="http://schemas.microsoft.com/office/drawing/2010/main" val="0"/>
              </a:ext>
            </a:extLst>
          </a:blip>
          <a:srcRect t="36901" r="40774" b="2863"/>
          <a:stretch/>
        </p:blipFill>
        <p:spPr>
          <a:xfrm rot="365947">
            <a:off x="7456926" y="5272414"/>
            <a:ext cx="2586087" cy="1421937"/>
          </a:xfrm>
          <a:prstGeom prst="rect">
            <a:avLst/>
          </a:prstGeom>
        </p:spPr>
      </p:pic>
      <p:pic>
        <p:nvPicPr>
          <p:cNvPr id="34" name="Picture 33">
            <a:extLst>
              <a:ext uri="{FF2B5EF4-FFF2-40B4-BE49-F238E27FC236}">
                <a16:creationId xmlns:a16="http://schemas.microsoft.com/office/drawing/2014/main" id="{839B057C-7681-CFF7-50F8-0E8067CFBF0A}"/>
              </a:ext>
            </a:extLst>
          </p:cNvPr>
          <p:cNvPicPr>
            <a:picLocks noChangeAspect="1"/>
          </p:cNvPicPr>
          <p:nvPr/>
        </p:nvPicPr>
        <p:blipFill rotWithShape="1">
          <a:blip r:embed="rId11">
            <a:extLst>
              <a:ext uri="{28A0092B-C50C-407E-A947-70E740481C1C}">
                <a14:useLocalDpi xmlns:a14="http://schemas.microsoft.com/office/drawing/2010/main" val="0"/>
              </a:ext>
            </a:extLst>
          </a:blip>
          <a:srcRect t="16609" r="1618"/>
          <a:stretch/>
        </p:blipFill>
        <p:spPr>
          <a:xfrm rot="21070175">
            <a:off x="1139238" y="3982033"/>
            <a:ext cx="3297938" cy="2795424"/>
          </a:xfrm>
          <a:prstGeom prst="rect">
            <a:avLst/>
          </a:prstGeom>
        </p:spPr>
      </p:pic>
      <p:pic>
        <p:nvPicPr>
          <p:cNvPr id="38" name="Picture 37">
            <a:extLst>
              <a:ext uri="{FF2B5EF4-FFF2-40B4-BE49-F238E27FC236}">
                <a16:creationId xmlns:a16="http://schemas.microsoft.com/office/drawing/2014/main" id="{B26B96BA-5E1B-F3F6-FE6D-F25FFE440E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764295">
            <a:off x="2111314" y="4701241"/>
            <a:ext cx="1488208" cy="1488208"/>
          </a:xfrm>
          <a:prstGeom prst="rect">
            <a:avLst/>
          </a:prstGeom>
        </p:spPr>
      </p:pic>
      <p:pic>
        <p:nvPicPr>
          <p:cNvPr id="51" name="Picture 50">
            <a:extLst>
              <a:ext uri="{FF2B5EF4-FFF2-40B4-BE49-F238E27FC236}">
                <a16:creationId xmlns:a16="http://schemas.microsoft.com/office/drawing/2014/main" id="{6C3B583B-F153-2DFF-E713-984A3C171272}"/>
              </a:ext>
            </a:extLst>
          </p:cNvPr>
          <p:cNvPicPr>
            <a:picLocks noChangeAspect="1"/>
          </p:cNvPicPr>
          <p:nvPr/>
        </p:nvPicPr>
        <p:blipFill>
          <a:blip r:embed="rId13"/>
          <a:srcRect l="5746" r="10249" b="2193"/>
          <a:stretch>
            <a:fillRect/>
          </a:stretch>
        </p:blipFill>
        <p:spPr>
          <a:xfrm rot="20805569">
            <a:off x="7132941" y="2079433"/>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52" name="TextBox 51">
            <a:extLst>
              <a:ext uri="{FF2B5EF4-FFF2-40B4-BE49-F238E27FC236}">
                <a16:creationId xmlns:a16="http://schemas.microsoft.com/office/drawing/2014/main" id="{2F79AF59-E33D-3DDA-A52D-4150BDE51E75}"/>
              </a:ext>
            </a:extLst>
          </p:cNvPr>
          <p:cNvSpPr txBox="1"/>
          <p:nvPr/>
        </p:nvSpPr>
        <p:spPr>
          <a:xfrm>
            <a:off x="6766022" y="1155410"/>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pic>
        <p:nvPicPr>
          <p:cNvPr id="55" name="Picture 54" descr="Programing LORA through USB to TTL - General Electronics - Arduino Forum">
            <a:extLst>
              <a:ext uri="{FF2B5EF4-FFF2-40B4-BE49-F238E27FC236}">
                <a16:creationId xmlns:a16="http://schemas.microsoft.com/office/drawing/2014/main" id="{690A283B-4EF9-275E-CC62-134866F8A9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568" t="11919" r="538"/>
          <a:stretch>
            <a:fillRect/>
          </a:stretch>
        </p:blipFill>
        <p:spPr bwMode="auto">
          <a:xfrm rot="21120492">
            <a:off x="2023680" y="690948"/>
            <a:ext cx="2926870" cy="3676624"/>
          </a:xfrm>
          <a:custGeom>
            <a:avLst/>
            <a:gdLst>
              <a:gd name="connsiteX0" fmla="*/ 1730516 w 2926870"/>
              <a:gd name="connsiteY0" fmla="*/ 16937 h 3676624"/>
              <a:gd name="connsiteX1" fmla="*/ 2147558 w 2926870"/>
              <a:gd name="connsiteY1" fmla="*/ 165035 h 3676624"/>
              <a:gd name="connsiteX2" fmla="*/ 2846951 w 2926870"/>
              <a:gd name="connsiteY2" fmla="*/ 2175629 h 3676624"/>
              <a:gd name="connsiteX3" fmla="*/ 1042701 w 2926870"/>
              <a:gd name="connsiteY3" fmla="*/ 3331200 h 3676624"/>
              <a:gd name="connsiteX4" fmla="*/ 605309 w 2926870"/>
              <a:gd name="connsiteY4" fmla="*/ 3676624 h 3676624"/>
              <a:gd name="connsiteX5" fmla="*/ 566049 w 2926870"/>
              <a:gd name="connsiteY5" fmla="*/ 3676624 h 3676624"/>
              <a:gd name="connsiteX6" fmla="*/ 548317 w 2926870"/>
              <a:gd name="connsiteY6" fmla="*/ 3055123 h 3676624"/>
              <a:gd name="connsiteX7" fmla="*/ 166035 w 2926870"/>
              <a:gd name="connsiteY7" fmla="*/ 972812 h 3676624"/>
              <a:gd name="connsiteX8" fmla="*/ 1730516 w 2926870"/>
              <a:gd name="connsiteY8" fmla="*/ 16937 h 367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6870" h="3676624">
                <a:moveTo>
                  <a:pt x="1730516" y="16937"/>
                </a:moveTo>
                <a:cubicBezTo>
                  <a:pt x="1872556" y="40600"/>
                  <a:pt x="2013076" y="89352"/>
                  <a:pt x="2147558" y="165035"/>
                </a:cubicBezTo>
                <a:cubicBezTo>
                  <a:pt x="2784855" y="523690"/>
                  <a:pt x="3081654" y="1376919"/>
                  <a:pt x="2846951" y="2175629"/>
                </a:cubicBezTo>
                <a:cubicBezTo>
                  <a:pt x="2591269" y="3045723"/>
                  <a:pt x="1794940" y="3555752"/>
                  <a:pt x="1042701" y="3331200"/>
                </a:cubicBezTo>
                <a:lnTo>
                  <a:pt x="605309" y="3676624"/>
                </a:lnTo>
                <a:lnTo>
                  <a:pt x="566049" y="3676624"/>
                </a:lnTo>
                <a:lnTo>
                  <a:pt x="548317" y="3055123"/>
                </a:lnTo>
                <a:cubicBezTo>
                  <a:pt x="2860" y="2576513"/>
                  <a:pt x="-157280" y="1704225"/>
                  <a:pt x="166035" y="972812"/>
                </a:cubicBezTo>
                <a:cubicBezTo>
                  <a:pt x="470970" y="282981"/>
                  <a:pt x="1115010" y="-85602"/>
                  <a:pt x="1730516" y="16937"/>
                </a:cubicBezTo>
                <a:close/>
              </a:path>
            </a:pathLst>
          </a:cu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A4CF145-FA9B-673B-C134-E7A75716785A}"/>
              </a:ext>
            </a:extLst>
          </p:cNvPr>
          <p:cNvSpPr txBox="1"/>
          <p:nvPr/>
        </p:nvSpPr>
        <p:spPr>
          <a:xfrm>
            <a:off x="304129" y="1342085"/>
            <a:ext cx="2022539" cy="1569660"/>
          </a:xfrm>
          <a:prstGeom prst="rect">
            <a:avLst/>
          </a:prstGeom>
          <a:noFill/>
        </p:spPr>
        <p:txBody>
          <a:bodyPr wrap="square" rtlCol="0">
            <a:spAutoFit/>
          </a:bodyPr>
          <a:lstStyle/>
          <a:p>
            <a:r>
              <a:rPr lang="en-US" sz="2400" dirty="0">
                <a:solidFill>
                  <a:schemeClr val="bg1"/>
                </a:solidFill>
              </a:rPr>
              <a:t>USB to TTL with PC and one transceiver</a:t>
            </a:r>
            <a:endParaRPr lang="en-IN" sz="2400" dirty="0">
              <a:solidFill>
                <a:schemeClr val="bg1"/>
              </a:solidFill>
            </a:endParaRPr>
          </a:p>
        </p:txBody>
      </p:sp>
      <p:sp>
        <p:nvSpPr>
          <p:cNvPr id="28" name="Rectangle 27">
            <a:extLst>
              <a:ext uri="{FF2B5EF4-FFF2-40B4-BE49-F238E27FC236}">
                <a16:creationId xmlns:a16="http://schemas.microsoft.com/office/drawing/2014/main" id="{8F82BFF8-5DF1-90FA-7F7C-EF9FD68A7D89}"/>
              </a:ext>
            </a:extLst>
          </p:cNvPr>
          <p:cNvSpPr/>
          <p:nvPr/>
        </p:nvSpPr>
        <p:spPr>
          <a:xfrm>
            <a:off x="0" y="-67154"/>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6A1684D9-4E88-253E-A1F5-51AF0F0E34DF}"/>
              </a:ext>
            </a:extLst>
          </p:cNvPr>
          <p:cNvSpPr/>
          <p:nvPr/>
        </p:nvSpPr>
        <p:spPr>
          <a:xfrm>
            <a:off x="-9506" y="-113116"/>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13BBD697-7038-2883-85A0-9DAB77376527}"/>
              </a:ext>
            </a:extLst>
          </p:cNvPr>
          <p:cNvSpPr txBox="1"/>
          <p:nvPr/>
        </p:nvSpPr>
        <p:spPr>
          <a:xfrm>
            <a:off x="2064210" y="-201309"/>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pic>
        <p:nvPicPr>
          <p:cNvPr id="1026" name="Picture 2" descr="Generic Arduino Lora Transmitter Circuit">
            <a:extLst>
              <a:ext uri="{FF2B5EF4-FFF2-40B4-BE49-F238E27FC236}">
                <a16:creationId xmlns:a16="http://schemas.microsoft.com/office/drawing/2014/main" id="{EFF6448C-0844-C8FE-FA2E-2ED40F1925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6937" y="2231907"/>
            <a:ext cx="4595150" cy="28630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A3E29A5A-FFFE-6B6C-665B-AC1C3712543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3667" y="2223265"/>
            <a:ext cx="6111240" cy="2880360"/>
          </a:xfrm>
          <a:prstGeom prst="rect">
            <a:avLst/>
          </a:prstGeom>
        </p:spPr>
      </p:pic>
      <p:sp>
        <p:nvSpPr>
          <p:cNvPr id="40" name="TextBox 39">
            <a:extLst>
              <a:ext uri="{FF2B5EF4-FFF2-40B4-BE49-F238E27FC236}">
                <a16:creationId xmlns:a16="http://schemas.microsoft.com/office/drawing/2014/main" id="{CEF1F401-EEB2-833A-23DA-DDC100E00BFE}"/>
              </a:ext>
            </a:extLst>
          </p:cNvPr>
          <p:cNvSpPr txBox="1"/>
          <p:nvPr/>
        </p:nvSpPr>
        <p:spPr>
          <a:xfrm>
            <a:off x="1135163" y="5282872"/>
            <a:ext cx="4850467" cy="830997"/>
          </a:xfrm>
          <a:prstGeom prst="rect">
            <a:avLst/>
          </a:prstGeom>
          <a:noFill/>
        </p:spPr>
        <p:txBody>
          <a:bodyPr wrap="square" rtlCol="0">
            <a:spAutoFit/>
          </a:bodyPr>
          <a:lstStyle/>
          <a:p>
            <a:pPr algn="ctr"/>
            <a:r>
              <a:rPr lang="en-US" sz="2400" dirty="0">
                <a:solidFill>
                  <a:schemeClr val="bg1"/>
                </a:solidFill>
              </a:rPr>
              <a:t>Transceiver(working as receiver) connection with USB to TTL</a:t>
            </a:r>
            <a:endParaRPr lang="en-IN" sz="2400" dirty="0">
              <a:solidFill>
                <a:schemeClr val="bg1"/>
              </a:solidFill>
            </a:endParaRPr>
          </a:p>
        </p:txBody>
      </p:sp>
      <p:sp>
        <p:nvSpPr>
          <p:cNvPr id="41" name="TextBox 40">
            <a:extLst>
              <a:ext uri="{FF2B5EF4-FFF2-40B4-BE49-F238E27FC236}">
                <a16:creationId xmlns:a16="http://schemas.microsoft.com/office/drawing/2014/main" id="{8F470A52-85E7-D481-2E97-F64A8D8F67E1}"/>
              </a:ext>
            </a:extLst>
          </p:cNvPr>
          <p:cNvSpPr txBox="1"/>
          <p:nvPr/>
        </p:nvSpPr>
        <p:spPr>
          <a:xfrm>
            <a:off x="7556148" y="5282872"/>
            <a:ext cx="4850467" cy="830997"/>
          </a:xfrm>
          <a:prstGeom prst="rect">
            <a:avLst/>
          </a:prstGeom>
          <a:noFill/>
        </p:spPr>
        <p:txBody>
          <a:bodyPr wrap="square" rtlCol="0">
            <a:spAutoFit/>
          </a:bodyPr>
          <a:lstStyle/>
          <a:p>
            <a:pPr algn="ctr"/>
            <a:r>
              <a:rPr lang="en-US" sz="2400" dirty="0">
                <a:solidFill>
                  <a:schemeClr val="bg1"/>
                </a:solidFill>
              </a:rPr>
              <a:t>Transceiver(working as transmitter) connection with Arduino Uno</a:t>
            </a:r>
            <a:endParaRPr lang="en-IN" sz="2400" dirty="0">
              <a:solidFill>
                <a:schemeClr val="bg1"/>
              </a:solidFill>
            </a:endParaRPr>
          </a:p>
        </p:txBody>
      </p:sp>
      <p:sp>
        <p:nvSpPr>
          <p:cNvPr id="33" name="Rectangle 32">
            <a:extLst>
              <a:ext uri="{FF2B5EF4-FFF2-40B4-BE49-F238E27FC236}">
                <a16:creationId xmlns:a16="http://schemas.microsoft.com/office/drawing/2014/main" id="{B133E1C5-3FCD-3082-15FC-F7A4279C524B}"/>
              </a:ext>
            </a:extLst>
          </p:cNvPr>
          <p:cNvSpPr/>
          <p:nvPr/>
        </p:nvSpPr>
        <p:spPr>
          <a:xfrm>
            <a:off x="262" y="-100146"/>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F5329359-216D-B677-DEF4-59DFE5153C9F}"/>
              </a:ext>
            </a:extLst>
          </p:cNvPr>
          <p:cNvSpPr/>
          <p:nvPr/>
        </p:nvSpPr>
        <p:spPr>
          <a:xfrm>
            <a:off x="-19012" y="-67154"/>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C5CD3964-4BED-A71E-AFF3-A9FEF4C4D909}"/>
              </a:ext>
            </a:extLst>
          </p:cNvPr>
          <p:cNvSpPr txBox="1"/>
          <p:nvPr/>
        </p:nvSpPr>
        <p:spPr>
          <a:xfrm>
            <a:off x="1782309" y="-113116"/>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3" name="Picture 52" descr="Uno Minda TD-1121 Temperature Sensor Black Coupler for-TATA-Nano :  Amazon.in: Car &amp; Motorbike">
            <a:extLst>
              <a:ext uri="{FF2B5EF4-FFF2-40B4-BE49-F238E27FC236}">
                <a16:creationId xmlns:a16="http://schemas.microsoft.com/office/drawing/2014/main" id="{B903CCFF-47B7-A5E9-CDB8-C075E11935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25392" r="23525" b="6292"/>
          <a:stretch>
            <a:fillRect/>
          </a:stretch>
        </p:blipFill>
        <p:spPr bwMode="auto">
          <a:xfrm rot="20673561">
            <a:off x="868081" y="2099150"/>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941D8D99-5BF2-33EB-6FCB-2E4579853A91}"/>
              </a:ext>
            </a:extLst>
          </p:cNvPr>
          <p:cNvSpPr txBox="1"/>
          <p:nvPr/>
        </p:nvSpPr>
        <p:spPr>
          <a:xfrm>
            <a:off x="4288099" y="1231821"/>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60" name="Picture 59">
            <a:extLst>
              <a:ext uri="{FF2B5EF4-FFF2-40B4-BE49-F238E27FC236}">
                <a16:creationId xmlns:a16="http://schemas.microsoft.com/office/drawing/2014/main" id="{2B916583-31B1-261A-4417-3692F5BC31EE}"/>
              </a:ext>
            </a:extLst>
          </p:cNvPr>
          <p:cNvPicPr>
            <a:picLocks noChangeAspect="1"/>
          </p:cNvPicPr>
          <p:nvPr/>
        </p:nvPicPr>
        <p:blipFill rotWithShape="1">
          <a:blip r:embed="rId18"/>
          <a:srcRect t="7424" r="-648"/>
          <a:stretch/>
        </p:blipFill>
        <p:spPr>
          <a:xfrm>
            <a:off x="6443398" y="3892276"/>
            <a:ext cx="2603825" cy="557863"/>
          </a:xfrm>
          <a:prstGeom prst="rect">
            <a:avLst/>
          </a:prstGeom>
        </p:spPr>
      </p:pic>
      <p:sp>
        <p:nvSpPr>
          <p:cNvPr id="61" name="TextBox 60">
            <a:extLst>
              <a:ext uri="{FF2B5EF4-FFF2-40B4-BE49-F238E27FC236}">
                <a16:creationId xmlns:a16="http://schemas.microsoft.com/office/drawing/2014/main" id="{3ABAE241-0379-76AD-3FEA-9C9046AD7B2A}"/>
              </a:ext>
            </a:extLst>
          </p:cNvPr>
          <p:cNvSpPr txBox="1"/>
          <p:nvPr/>
        </p:nvSpPr>
        <p:spPr>
          <a:xfrm>
            <a:off x="4358926" y="4482482"/>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47" name="Rectangle 46">
            <a:extLst>
              <a:ext uri="{FF2B5EF4-FFF2-40B4-BE49-F238E27FC236}">
                <a16:creationId xmlns:a16="http://schemas.microsoft.com/office/drawing/2014/main" id="{5F4F8FF0-0361-243F-A07F-3B45CF666B00}"/>
              </a:ext>
            </a:extLst>
          </p:cNvPr>
          <p:cNvSpPr/>
          <p:nvPr/>
        </p:nvSpPr>
        <p:spPr>
          <a:xfrm>
            <a:off x="78416" y="-54184"/>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AC7A5289-EDE5-8744-7F60-9D53F70315CA}"/>
              </a:ext>
            </a:extLst>
          </p:cNvPr>
          <p:cNvSpPr/>
          <p:nvPr/>
        </p:nvSpPr>
        <p:spPr>
          <a:xfrm>
            <a:off x="6891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20064C39-5C67-6064-3C8D-43A91F5EAB89}"/>
              </a:ext>
            </a:extLst>
          </p:cNvPr>
          <p:cNvSpPr txBox="1"/>
          <p:nvPr/>
        </p:nvSpPr>
        <p:spPr>
          <a:xfrm>
            <a:off x="2159739"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59" name="Picture 58">
            <a:extLst>
              <a:ext uri="{FF2B5EF4-FFF2-40B4-BE49-F238E27FC236}">
                <a16:creationId xmlns:a16="http://schemas.microsoft.com/office/drawing/2014/main" id="{D7890DE4-C8F9-FA50-0288-CFF4F52B1188}"/>
              </a:ext>
            </a:extLst>
          </p:cNvPr>
          <p:cNvPicPr>
            <a:picLocks noChangeAspect="1"/>
          </p:cNvPicPr>
          <p:nvPr/>
        </p:nvPicPr>
        <p:blipFill>
          <a:blip r:embed="rId19"/>
          <a:stretch>
            <a:fillRect/>
          </a:stretch>
        </p:blipFill>
        <p:spPr>
          <a:xfrm>
            <a:off x="6886407" y="2132538"/>
            <a:ext cx="5099481" cy="3169493"/>
          </a:xfrm>
          <a:prstGeom prst="rect">
            <a:avLst/>
          </a:prstGeom>
        </p:spPr>
      </p:pic>
      <p:pic>
        <p:nvPicPr>
          <p:cNvPr id="1024" name="Picture 1023">
            <a:extLst>
              <a:ext uri="{FF2B5EF4-FFF2-40B4-BE49-F238E27FC236}">
                <a16:creationId xmlns:a16="http://schemas.microsoft.com/office/drawing/2014/main" id="{853F5C36-2362-AA51-255D-9A7E1679E6D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0353" y="2211527"/>
            <a:ext cx="6277201" cy="3090503"/>
          </a:xfrm>
          <a:prstGeom prst="rect">
            <a:avLst/>
          </a:prstGeom>
        </p:spPr>
      </p:pic>
      <p:sp>
        <p:nvSpPr>
          <p:cNvPr id="58" name="Rectangle 57">
            <a:extLst>
              <a:ext uri="{FF2B5EF4-FFF2-40B4-BE49-F238E27FC236}">
                <a16:creationId xmlns:a16="http://schemas.microsoft.com/office/drawing/2014/main" id="{AC65DF60-8188-D814-77ED-8B346F28D1BC}"/>
              </a:ext>
            </a:extLst>
          </p:cNvPr>
          <p:cNvSpPr/>
          <p:nvPr/>
        </p:nvSpPr>
        <p:spPr>
          <a:xfrm>
            <a:off x="72091" y="-3719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61">
            <a:extLst>
              <a:ext uri="{FF2B5EF4-FFF2-40B4-BE49-F238E27FC236}">
                <a16:creationId xmlns:a16="http://schemas.microsoft.com/office/drawing/2014/main" id="{D38E5C88-FB49-9453-1B53-F09BA6123B14}"/>
              </a:ext>
            </a:extLst>
          </p:cNvPr>
          <p:cNvSpPr/>
          <p:nvPr/>
        </p:nvSpPr>
        <p:spPr>
          <a:xfrm>
            <a:off x="175862" y="-15116"/>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1BAE4CCB-7F2F-33C1-D368-0BE95EA10949}"/>
              </a:ext>
            </a:extLst>
          </p:cNvPr>
          <p:cNvSpPr txBox="1"/>
          <p:nvPr/>
        </p:nvSpPr>
        <p:spPr>
          <a:xfrm>
            <a:off x="1944245" y="-61078"/>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IR Sensor</a:t>
            </a:r>
            <a:endParaRPr lang="en-IN" sz="6600" b="1" dirty="0">
              <a:solidFill>
                <a:schemeClr val="accent1">
                  <a:lumMod val="40000"/>
                  <a:lumOff val="60000"/>
                </a:schemeClr>
              </a:solidFill>
              <a:latin typeface="Bahnschrift Condensed" panose="020B0502040204020203" pitchFamily="34" charset="0"/>
            </a:endParaRPr>
          </a:p>
        </p:txBody>
      </p:sp>
      <p:pic>
        <p:nvPicPr>
          <p:cNvPr id="1028" name="Picture 1027" descr="Buy Obstacle Avoidance IR Sensor Module at Low Price In India">
            <a:extLst>
              <a:ext uri="{FF2B5EF4-FFF2-40B4-BE49-F238E27FC236}">
                <a16:creationId xmlns:a16="http://schemas.microsoft.com/office/drawing/2014/main" id="{9125F429-D176-7DDB-EEEF-E231E8ACBE8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6" t="2908" r="4306" b="1859"/>
          <a:stretch>
            <a:fillRect/>
          </a:stretch>
        </p:blipFill>
        <p:spPr bwMode="auto">
          <a:xfrm rot="193210">
            <a:off x="899852" y="2013630"/>
            <a:ext cx="3807821" cy="3694556"/>
          </a:xfrm>
          <a:custGeom>
            <a:avLst/>
            <a:gdLst>
              <a:gd name="connsiteX0" fmla="*/ 1800157 w 3807821"/>
              <a:gd name="connsiteY0" fmla="*/ 3154 h 3694556"/>
              <a:gd name="connsiteX1" fmla="*/ 3804941 w 3807821"/>
              <a:gd name="connsiteY1" fmla="*/ 1740323 h 3694556"/>
              <a:gd name="connsiteX2" fmla="*/ 2007664 w 3807821"/>
              <a:gd name="connsiteY2" fmla="*/ 3691403 h 3694556"/>
              <a:gd name="connsiteX3" fmla="*/ 2881 w 3807821"/>
              <a:gd name="connsiteY3" fmla="*/ 1954234 h 3694556"/>
              <a:gd name="connsiteX4" fmla="*/ 1800157 w 3807821"/>
              <a:gd name="connsiteY4" fmla="*/ 3154 h 3694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821" h="3694556">
                <a:moveTo>
                  <a:pt x="1800157" y="3154"/>
                </a:moveTo>
                <a:cubicBezTo>
                  <a:pt x="2850066" y="-55916"/>
                  <a:pt x="3747640" y="721841"/>
                  <a:pt x="3804941" y="1740323"/>
                </a:cubicBezTo>
                <a:cubicBezTo>
                  <a:pt x="3862243" y="2758805"/>
                  <a:pt x="3057573" y="3632333"/>
                  <a:pt x="2007664" y="3691403"/>
                </a:cubicBezTo>
                <a:cubicBezTo>
                  <a:pt x="957755" y="3750473"/>
                  <a:pt x="60183" y="2972716"/>
                  <a:pt x="2881" y="1954234"/>
                </a:cubicBezTo>
                <a:cubicBezTo>
                  <a:pt x="-54421" y="935751"/>
                  <a:pt x="750247" y="62224"/>
                  <a:pt x="1800157" y="3154"/>
                </a:cubicBezTo>
                <a:close/>
              </a:path>
            </a:pathLst>
          </a:cu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2CD0C39D-9F2E-7315-829F-D4FBE853778A}"/>
              </a:ext>
            </a:extLst>
          </p:cNvPr>
          <p:cNvSpPr txBox="1"/>
          <p:nvPr/>
        </p:nvSpPr>
        <p:spPr>
          <a:xfrm>
            <a:off x="4745717" y="1251531"/>
            <a:ext cx="7117761" cy="4154984"/>
          </a:xfrm>
          <a:prstGeom prst="rect">
            <a:avLst/>
          </a:prstGeom>
          <a:noFill/>
        </p:spPr>
        <p:txBody>
          <a:bodyPr wrap="square" rtlCol="0">
            <a:spAutoFit/>
          </a:bodyPr>
          <a:lstStyle/>
          <a:p>
            <a:pPr algn="ctr"/>
            <a:r>
              <a:rPr lang="en-US" sz="2400" dirty="0">
                <a:solidFill>
                  <a:schemeClr val="bg1"/>
                </a:solidFill>
              </a:rPr>
              <a:t>It is a sensor that can be used to form a tachometer which can be used to measure the rotations per minute.</a:t>
            </a:r>
          </a:p>
          <a:p>
            <a:pPr algn="ctr"/>
            <a:endParaRPr lang="en-US" sz="2400" dirty="0">
              <a:solidFill>
                <a:schemeClr val="bg1"/>
              </a:solidFill>
            </a:endParaRPr>
          </a:p>
          <a:p>
            <a:pPr algn="ctr"/>
            <a:r>
              <a:rPr lang="en-US" sz="2400" dirty="0">
                <a:solidFill>
                  <a:schemeClr val="bg1"/>
                </a:solidFill>
              </a:rPr>
              <a:t>IR transmits IR rays which reflect back to the IR receiver and then IR Module generates an output or pulse which is detected by the Arduino controller</a:t>
            </a:r>
          </a:p>
          <a:p>
            <a:pPr algn="ctr"/>
            <a:endParaRPr lang="en-US" sz="2400" dirty="0">
              <a:solidFill>
                <a:schemeClr val="bg1"/>
              </a:solidFill>
            </a:endParaRPr>
          </a:p>
          <a:p>
            <a:pPr algn="ctr"/>
            <a:r>
              <a:rPr lang="en-US" sz="2400" dirty="0">
                <a:solidFill>
                  <a:schemeClr val="bg1"/>
                </a:solidFill>
              </a:rPr>
              <a:t>After 5 seconds Arduino calculates RPM for a minute using the given formula:</a:t>
            </a:r>
          </a:p>
          <a:p>
            <a:pPr algn="ctr"/>
            <a:endParaRPr lang="en-US" sz="2400" dirty="0">
              <a:solidFill>
                <a:schemeClr val="bg1"/>
              </a:solidFill>
            </a:endParaRPr>
          </a:p>
          <a:p>
            <a:pPr algn="ctr"/>
            <a:r>
              <a:rPr lang="en-US" sz="2400" dirty="0">
                <a:solidFill>
                  <a:schemeClr val="bg1"/>
                </a:solidFill>
              </a:rPr>
              <a:t>RPM=count x 12 / (number of spokes of wheel)</a:t>
            </a:r>
          </a:p>
        </p:txBody>
      </p:sp>
      <p:sp>
        <p:nvSpPr>
          <p:cNvPr id="1025" name="Rectangle 1024">
            <a:extLst>
              <a:ext uri="{FF2B5EF4-FFF2-40B4-BE49-F238E27FC236}">
                <a16:creationId xmlns:a16="http://schemas.microsoft.com/office/drawing/2014/main" id="{29CF7927-93E4-064E-F593-723C8EABEAFF}"/>
              </a:ext>
            </a:extLst>
          </p:cNvPr>
          <p:cNvSpPr/>
          <p:nvPr/>
        </p:nvSpPr>
        <p:spPr>
          <a:xfrm>
            <a:off x="20974" y="-34162"/>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7" name="Rectangle 1026">
            <a:extLst>
              <a:ext uri="{FF2B5EF4-FFF2-40B4-BE49-F238E27FC236}">
                <a16:creationId xmlns:a16="http://schemas.microsoft.com/office/drawing/2014/main" id="{2349FB74-BB7D-8557-278F-1D195CBCDE5E}"/>
              </a:ext>
            </a:extLst>
          </p:cNvPr>
          <p:cNvSpPr/>
          <p:nvPr/>
        </p:nvSpPr>
        <p:spPr>
          <a:xfrm>
            <a:off x="60960" y="25836"/>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0" name="TextBox 1029">
            <a:extLst>
              <a:ext uri="{FF2B5EF4-FFF2-40B4-BE49-F238E27FC236}">
                <a16:creationId xmlns:a16="http://schemas.microsoft.com/office/drawing/2014/main" id="{4EC3FCD4-D348-1179-FE1C-A91C293AA24A}"/>
              </a:ext>
            </a:extLst>
          </p:cNvPr>
          <p:cNvSpPr txBox="1"/>
          <p:nvPr/>
        </p:nvSpPr>
        <p:spPr>
          <a:xfrm>
            <a:off x="2151784" y="-20126"/>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1034" name="Picture 1033">
            <a:extLst>
              <a:ext uri="{FF2B5EF4-FFF2-40B4-BE49-F238E27FC236}">
                <a16:creationId xmlns:a16="http://schemas.microsoft.com/office/drawing/2014/main" id="{185677B3-2E06-E1C4-B377-98C518B39CA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74741" y="1248400"/>
            <a:ext cx="9769421" cy="4480195"/>
          </a:xfrm>
          <a:prstGeom prst="rect">
            <a:avLst/>
          </a:prstGeom>
        </p:spPr>
      </p:pic>
      <p:sp>
        <p:nvSpPr>
          <p:cNvPr id="1031" name="TextBox 1030">
            <a:extLst>
              <a:ext uri="{FF2B5EF4-FFF2-40B4-BE49-F238E27FC236}">
                <a16:creationId xmlns:a16="http://schemas.microsoft.com/office/drawing/2014/main" id="{A5F81B47-23A2-06AA-94C1-75AF04266E82}"/>
              </a:ext>
            </a:extLst>
          </p:cNvPr>
          <p:cNvSpPr txBox="1"/>
          <p:nvPr/>
        </p:nvSpPr>
        <p:spPr>
          <a:xfrm>
            <a:off x="2581095" y="6145132"/>
            <a:ext cx="7060557" cy="584775"/>
          </a:xfrm>
          <a:prstGeom prst="rect">
            <a:avLst/>
          </a:prstGeom>
          <a:noFill/>
        </p:spPr>
        <p:txBody>
          <a:bodyPr wrap="square" rtlCol="0">
            <a:spAutoFit/>
          </a:bodyPr>
          <a:lstStyle/>
          <a:p>
            <a:pPr algn="ctr"/>
            <a:r>
              <a:rPr lang="en-IN" sz="3200" dirty="0">
                <a:solidFill>
                  <a:schemeClr val="accent1">
                    <a:lumMod val="40000"/>
                    <a:lumOff val="60000"/>
                  </a:schemeClr>
                </a:solidFill>
                <a:hlinkClick r:id="rId23">
                  <a:extLst>
                    <a:ext uri="{A12FA001-AC4F-418D-AE19-62706E023703}">
                      <ahyp:hlinkClr xmlns:ahyp="http://schemas.microsoft.com/office/drawing/2018/hyperlinkcolor" val="tx"/>
                    </a:ext>
                  </a:extLst>
                </a:hlinkClick>
              </a:rPr>
              <a:t>IR Sensor product link</a:t>
            </a:r>
            <a:endParaRPr lang="en-IN" sz="3200" dirty="0">
              <a:solidFill>
                <a:schemeClr val="accent1">
                  <a:lumMod val="40000"/>
                  <a:lumOff val="60000"/>
                </a:schemeClr>
              </a:solidFill>
            </a:endParaRPr>
          </a:p>
        </p:txBody>
      </p:sp>
      <p:sp>
        <p:nvSpPr>
          <p:cNvPr id="1032" name="Rectangle 1031">
            <a:extLst>
              <a:ext uri="{FF2B5EF4-FFF2-40B4-BE49-F238E27FC236}">
                <a16:creationId xmlns:a16="http://schemas.microsoft.com/office/drawing/2014/main" id="{03F3F464-2720-2D2B-55EA-9B6BAD105381}"/>
              </a:ext>
            </a:extLst>
          </p:cNvPr>
          <p:cNvSpPr/>
          <p:nvPr/>
        </p:nvSpPr>
        <p:spPr>
          <a:xfrm>
            <a:off x="12382078" y="-3719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7" name="Rectangle 1036">
            <a:extLst>
              <a:ext uri="{FF2B5EF4-FFF2-40B4-BE49-F238E27FC236}">
                <a16:creationId xmlns:a16="http://schemas.microsoft.com/office/drawing/2014/main" id="{1EE13D84-E03F-2AB7-2992-20C7B38482F2}"/>
              </a:ext>
            </a:extLst>
          </p:cNvPr>
          <p:cNvSpPr/>
          <p:nvPr/>
        </p:nvSpPr>
        <p:spPr>
          <a:xfrm>
            <a:off x="1358559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8" name="TextBox 1037">
            <a:extLst>
              <a:ext uri="{FF2B5EF4-FFF2-40B4-BE49-F238E27FC236}">
                <a16:creationId xmlns:a16="http://schemas.microsoft.com/office/drawing/2014/main" id="{CD21E2C4-EEDC-7131-AE56-E86932F8DA4B}"/>
              </a:ext>
            </a:extLst>
          </p:cNvPr>
          <p:cNvSpPr txBox="1"/>
          <p:nvPr/>
        </p:nvSpPr>
        <p:spPr>
          <a:xfrm>
            <a:off x="15353978"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NEO-6M GPS</a:t>
            </a:r>
            <a:endParaRPr lang="en-IN" sz="6600" b="1" dirty="0">
              <a:solidFill>
                <a:schemeClr val="accent1">
                  <a:lumMod val="40000"/>
                  <a:lumOff val="60000"/>
                </a:schemeClr>
              </a:solidFill>
              <a:latin typeface="Bahnschrift Condensed" panose="020B0502040204020203" pitchFamily="34" charset="0"/>
            </a:endParaRPr>
          </a:p>
        </p:txBody>
      </p:sp>
      <p:sp>
        <p:nvSpPr>
          <p:cNvPr id="1039" name="TextBox 1038">
            <a:extLst>
              <a:ext uri="{FF2B5EF4-FFF2-40B4-BE49-F238E27FC236}">
                <a16:creationId xmlns:a16="http://schemas.microsoft.com/office/drawing/2014/main" id="{49644CB4-3F74-62A1-A8AA-0E5D51A70CC0}"/>
              </a:ext>
            </a:extLst>
          </p:cNvPr>
          <p:cNvSpPr txBox="1"/>
          <p:nvPr/>
        </p:nvSpPr>
        <p:spPr>
          <a:xfrm>
            <a:off x="18155450" y="1229450"/>
            <a:ext cx="7117761" cy="5262979"/>
          </a:xfrm>
          <a:prstGeom prst="rect">
            <a:avLst/>
          </a:prstGeom>
          <a:noFill/>
        </p:spPr>
        <p:txBody>
          <a:bodyPr wrap="square" rtlCol="0">
            <a:spAutoFit/>
          </a:bodyPr>
          <a:lstStyle/>
          <a:p>
            <a:pPr algn="ctr"/>
            <a:r>
              <a:rPr lang="en-US" sz="2800" dirty="0">
                <a:solidFill>
                  <a:schemeClr val="bg1"/>
                </a:solidFill>
              </a:rPr>
              <a:t>It is a sensor that is used to get the geolocation data.</a:t>
            </a:r>
          </a:p>
          <a:p>
            <a:pPr algn="ctr"/>
            <a:r>
              <a:rPr lang="en-US" sz="2800" dirty="0">
                <a:solidFill>
                  <a:schemeClr val="bg1"/>
                </a:solidFill>
              </a:rPr>
              <a:t>Along with latitude and longitude it gives data like number of satellites being tracked, horizontal dilution of position, altitude above mean sea level, height of geoid respectively</a:t>
            </a:r>
          </a:p>
          <a:p>
            <a:pPr algn="ctr"/>
            <a:endParaRPr lang="en-US" sz="2400" dirty="0">
              <a:solidFill>
                <a:schemeClr val="bg1"/>
              </a:solidFill>
            </a:endParaRPr>
          </a:p>
          <a:p>
            <a:pPr algn="ctr"/>
            <a:endParaRPr lang="en-US" sz="2400" dirty="0">
              <a:solidFill>
                <a:schemeClr val="bg1"/>
              </a:solidFill>
            </a:endParaRPr>
          </a:p>
          <a:p>
            <a:r>
              <a:rPr lang="en-US" sz="2400" dirty="0">
                <a:solidFill>
                  <a:schemeClr val="bg1"/>
                </a:solidFill>
              </a:rPr>
              <a:t>Its output looks like:</a:t>
            </a:r>
          </a:p>
          <a:p>
            <a:r>
              <a:rPr lang="en-US" sz="2400" dirty="0">
                <a:solidFill>
                  <a:schemeClr val="bg1"/>
                </a:solidFill>
              </a:rPr>
              <a:t>$GPGGA,110617.00,41XX.XXXXX,N,00831.54761,W,1,05,2.68,129.0,M,50.1,M,,*42</a:t>
            </a:r>
          </a:p>
          <a:p>
            <a:endParaRPr lang="en-US" sz="2400" dirty="0">
              <a:solidFill>
                <a:schemeClr val="bg1"/>
              </a:solidFill>
            </a:endParaRPr>
          </a:p>
          <a:p>
            <a:endParaRPr lang="en-US" sz="2400" dirty="0">
              <a:solidFill>
                <a:schemeClr val="bg1"/>
              </a:solidFill>
            </a:endParaRPr>
          </a:p>
        </p:txBody>
      </p:sp>
      <p:pic>
        <p:nvPicPr>
          <p:cNvPr id="1040" name="Picture 1039" descr="Probots Ublox NEO-6M GPS Flight Controller Module Buy Online India">
            <a:extLst>
              <a:ext uri="{FF2B5EF4-FFF2-40B4-BE49-F238E27FC236}">
                <a16:creationId xmlns:a16="http://schemas.microsoft.com/office/drawing/2014/main" id="{8C675C51-7D64-2F84-51B7-A7C6061A51B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18630" t="18177" r="19095" b="24017"/>
          <a:stretch>
            <a:fillRect/>
          </a:stretch>
        </p:blipFill>
        <p:spPr bwMode="auto">
          <a:xfrm>
            <a:off x="14051280" y="1398925"/>
            <a:ext cx="3779520" cy="3508356"/>
          </a:xfrm>
          <a:custGeom>
            <a:avLst/>
            <a:gdLst>
              <a:gd name="connsiteX0" fmla="*/ 1889760 w 3779520"/>
              <a:gd name="connsiteY0" fmla="*/ 0 h 3508356"/>
              <a:gd name="connsiteX1" fmla="*/ 3779520 w 3779520"/>
              <a:gd name="connsiteY1" fmla="*/ 1754178 h 3508356"/>
              <a:gd name="connsiteX2" fmla="*/ 1889760 w 3779520"/>
              <a:gd name="connsiteY2" fmla="*/ 3508356 h 3508356"/>
              <a:gd name="connsiteX3" fmla="*/ 0 w 3779520"/>
              <a:gd name="connsiteY3" fmla="*/ 1754178 h 3508356"/>
              <a:gd name="connsiteX4" fmla="*/ 1889760 w 3779520"/>
              <a:gd name="connsiteY4" fmla="*/ 0 h 350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0" h="3508356">
                <a:moveTo>
                  <a:pt x="1889760" y="0"/>
                </a:moveTo>
                <a:cubicBezTo>
                  <a:pt x="2933446" y="0"/>
                  <a:pt x="3779520" y="785372"/>
                  <a:pt x="3779520" y="1754178"/>
                </a:cubicBezTo>
                <a:cubicBezTo>
                  <a:pt x="3779520" y="2722984"/>
                  <a:pt x="2933446" y="3508356"/>
                  <a:pt x="1889760" y="3508356"/>
                </a:cubicBezTo>
                <a:cubicBezTo>
                  <a:pt x="846074" y="3508356"/>
                  <a:pt x="0" y="2722984"/>
                  <a:pt x="0" y="1754178"/>
                </a:cubicBezTo>
                <a:cubicBezTo>
                  <a:pt x="0" y="785372"/>
                  <a:pt x="846074" y="0"/>
                  <a:pt x="188976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359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5" name="Rectangle 4">
            <a:extLst>
              <a:ext uri="{FF2B5EF4-FFF2-40B4-BE49-F238E27FC236}">
                <a16:creationId xmlns:a16="http://schemas.microsoft.com/office/drawing/2014/main" id="{882FA688-C4F6-FFDB-367A-ABBA3FF2011C}"/>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1638A6-548C-01AF-D75B-59F37545B9B0}"/>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73BD1D6-F147-B8D3-F414-DB61AC5C5B15}"/>
              </a:ext>
            </a:extLst>
          </p:cNvPr>
          <p:cNvGrpSpPr/>
          <p:nvPr/>
        </p:nvGrpSpPr>
        <p:grpSpPr>
          <a:xfrm>
            <a:off x="20974" y="-148321"/>
            <a:ext cx="12244057" cy="7087558"/>
            <a:chOff x="13882357" y="-129924"/>
            <a:chExt cx="12244057" cy="7087558"/>
          </a:xfrm>
        </p:grpSpPr>
        <p:sp>
          <p:nvSpPr>
            <p:cNvPr id="20" name="Rectangle 19">
              <a:extLst>
                <a:ext uri="{FF2B5EF4-FFF2-40B4-BE49-F238E27FC236}">
                  <a16:creationId xmlns:a16="http://schemas.microsoft.com/office/drawing/2014/main" id="{E76FABCE-C38A-D26F-7C78-6407CEB14D7C}"/>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CFA9D2F-29B8-CB47-98C3-D8FBB433817A}"/>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19" name="Rectangle 18">
            <a:extLst>
              <a:ext uri="{FF2B5EF4-FFF2-40B4-BE49-F238E27FC236}">
                <a16:creationId xmlns:a16="http://schemas.microsoft.com/office/drawing/2014/main" id="{32468B11-BE9C-7CF1-D096-873725AE91BD}"/>
              </a:ext>
            </a:extLst>
          </p:cNvPr>
          <p:cNvSpPr/>
          <p:nvPr/>
        </p:nvSpPr>
        <p:spPr>
          <a:xfrm>
            <a:off x="-9506" y="682676"/>
            <a:ext cx="40968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74BCA19A-2FC8-8741-3967-B0D697474E53}"/>
              </a:ext>
            </a:extLst>
          </p:cNvPr>
          <p:cNvSpPr/>
          <p:nvPr/>
        </p:nvSpPr>
        <p:spPr>
          <a:xfrm>
            <a:off x="4087558" y="682676"/>
            <a:ext cx="40968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412B6F2-25D2-8178-B931-88EB47561B91}"/>
              </a:ext>
            </a:extLst>
          </p:cNvPr>
          <p:cNvSpPr/>
          <p:nvPr/>
        </p:nvSpPr>
        <p:spPr>
          <a:xfrm>
            <a:off x="8180717" y="682676"/>
            <a:ext cx="4096800" cy="625542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4EB90DC0-3A60-7BEB-DF0E-5F7B88A6A0B6}"/>
              </a:ext>
            </a:extLst>
          </p:cNvPr>
          <p:cNvSpPr txBox="1"/>
          <p:nvPr/>
        </p:nvSpPr>
        <p:spPr>
          <a:xfrm>
            <a:off x="85451" y="3319121"/>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6" name="TextBox 35">
            <a:extLst>
              <a:ext uri="{FF2B5EF4-FFF2-40B4-BE49-F238E27FC236}">
                <a16:creationId xmlns:a16="http://schemas.microsoft.com/office/drawing/2014/main" id="{57618C9F-6889-D390-7790-1E21AB5AE606}"/>
              </a:ext>
            </a:extLst>
          </p:cNvPr>
          <p:cNvSpPr txBox="1"/>
          <p:nvPr/>
        </p:nvSpPr>
        <p:spPr>
          <a:xfrm>
            <a:off x="4786305"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sp>
        <p:nvSpPr>
          <p:cNvPr id="37" name="TextBox 36">
            <a:extLst>
              <a:ext uri="{FF2B5EF4-FFF2-40B4-BE49-F238E27FC236}">
                <a16:creationId xmlns:a16="http://schemas.microsoft.com/office/drawing/2014/main" id="{70BE0AF1-7B29-7D8C-B1DB-7976C27F50FA}"/>
              </a:ext>
            </a:extLst>
          </p:cNvPr>
          <p:cNvSpPr txBox="1"/>
          <p:nvPr/>
        </p:nvSpPr>
        <p:spPr>
          <a:xfrm>
            <a:off x="9115513"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U</a:t>
            </a:r>
            <a:r>
              <a:rPr lang="en-IN" sz="2400" b="1" dirty="0">
                <a:solidFill>
                  <a:schemeClr val="bg1"/>
                </a:solidFill>
                <a:latin typeface="Bahnschrift Condensed" panose="020B0502040204020203" pitchFamily="34" charset="0"/>
              </a:rPr>
              <a:t>SB to TTL</a:t>
            </a:r>
          </a:p>
        </p:txBody>
      </p:sp>
      <p:pic>
        <p:nvPicPr>
          <p:cNvPr id="39" name="Picture 38" descr="Arduino Uno - Wikipedia">
            <a:extLst>
              <a:ext uri="{FF2B5EF4-FFF2-40B4-BE49-F238E27FC236}">
                <a16:creationId xmlns:a16="http://schemas.microsoft.com/office/drawing/2014/main" id="{3C1F5788-37AB-33D0-7F29-7E8C7134F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4857546"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7294071E-711E-7D5B-3DD0-E90F228A9EF7}"/>
              </a:ext>
            </a:extLst>
          </p:cNvPr>
          <p:cNvPicPr>
            <a:picLocks noChangeAspect="1"/>
          </p:cNvPicPr>
          <p:nvPr/>
        </p:nvPicPr>
        <p:blipFill>
          <a:blip r:embed="rId7"/>
          <a:srcRect l="19789" t="10092" r="12870" b="9890"/>
          <a:stretch>
            <a:fillRect/>
          </a:stretch>
        </p:blipFill>
        <p:spPr>
          <a:xfrm>
            <a:off x="9244762"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p:spPr>
      </p:pic>
      <p:sp>
        <p:nvSpPr>
          <p:cNvPr id="44" name="TextBox 43">
            <a:extLst>
              <a:ext uri="{FF2B5EF4-FFF2-40B4-BE49-F238E27FC236}">
                <a16:creationId xmlns:a16="http://schemas.microsoft.com/office/drawing/2014/main" id="{C7950D8D-C1FF-765A-565F-4C15A19C3EF9}"/>
              </a:ext>
            </a:extLst>
          </p:cNvPr>
          <p:cNvSpPr txBox="1"/>
          <p:nvPr/>
        </p:nvSpPr>
        <p:spPr>
          <a:xfrm>
            <a:off x="304129" y="3895181"/>
            <a:ext cx="3364637" cy="2246769"/>
          </a:xfrm>
          <a:prstGeom prst="rect">
            <a:avLst/>
          </a:prstGeom>
          <a:noFill/>
        </p:spPr>
        <p:txBody>
          <a:bodyPr wrap="square" rtlCol="0">
            <a:spAutoFit/>
          </a:bodyPr>
          <a:lstStyle/>
          <a:p>
            <a:r>
              <a:rPr lang="en-US" sz="14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r>
              <a:rPr lang="en-US" sz="1400" dirty="0">
                <a:solidFill>
                  <a:schemeClr val="bg1"/>
                </a:solidFill>
              </a:rPr>
              <a:t>It costs about ₹400 to 500</a:t>
            </a:r>
            <a:endParaRPr lang="en-IN" sz="1400" dirty="0">
              <a:solidFill>
                <a:schemeClr val="bg1"/>
              </a:solidFill>
            </a:endParaRPr>
          </a:p>
        </p:txBody>
      </p:sp>
      <p:sp>
        <p:nvSpPr>
          <p:cNvPr id="45" name="TextBox 44">
            <a:extLst>
              <a:ext uri="{FF2B5EF4-FFF2-40B4-BE49-F238E27FC236}">
                <a16:creationId xmlns:a16="http://schemas.microsoft.com/office/drawing/2014/main" id="{16B2B326-2CE1-3E77-89F6-BE141761AAB9}"/>
              </a:ext>
            </a:extLst>
          </p:cNvPr>
          <p:cNvSpPr txBox="1"/>
          <p:nvPr/>
        </p:nvSpPr>
        <p:spPr>
          <a:xfrm>
            <a:off x="4488038" y="3895181"/>
            <a:ext cx="3364637" cy="2462213"/>
          </a:xfrm>
          <a:prstGeom prst="rect">
            <a:avLst/>
          </a:prstGeom>
          <a:noFill/>
        </p:spPr>
        <p:txBody>
          <a:bodyPr wrap="square" rtlCol="0">
            <a:spAutoFit/>
          </a:bodyPr>
          <a:lstStyle/>
          <a:p>
            <a:r>
              <a:rPr lang="en-US" sz="14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1400" dirty="0" err="1">
                <a:solidFill>
                  <a:schemeClr val="bg1"/>
                </a:solidFill>
              </a:rPr>
              <a:t>transciever</a:t>
            </a:r>
            <a:r>
              <a:rPr lang="en-US" sz="1400" dirty="0">
                <a:solidFill>
                  <a:schemeClr val="bg1"/>
                </a:solidFill>
              </a:rPr>
              <a:t>.</a:t>
            </a:r>
          </a:p>
          <a:p>
            <a:r>
              <a:rPr lang="en-US" sz="1400" dirty="0">
                <a:solidFill>
                  <a:schemeClr val="bg1"/>
                </a:solidFill>
              </a:rPr>
              <a:t>It costs about ₹300 to 400</a:t>
            </a:r>
            <a:endParaRPr lang="en-IN" sz="1400" dirty="0">
              <a:solidFill>
                <a:schemeClr val="bg1"/>
              </a:solidFill>
            </a:endParaRPr>
          </a:p>
        </p:txBody>
      </p:sp>
      <p:sp>
        <p:nvSpPr>
          <p:cNvPr id="48" name="TextBox 47">
            <a:extLst>
              <a:ext uri="{FF2B5EF4-FFF2-40B4-BE49-F238E27FC236}">
                <a16:creationId xmlns:a16="http://schemas.microsoft.com/office/drawing/2014/main" id="{9BC95906-6B6D-007D-5B1B-B1C8D388AD31}"/>
              </a:ext>
            </a:extLst>
          </p:cNvPr>
          <p:cNvSpPr txBox="1"/>
          <p:nvPr/>
        </p:nvSpPr>
        <p:spPr>
          <a:xfrm>
            <a:off x="8599509" y="3895181"/>
            <a:ext cx="3364637" cy="2462213"/>
          </a:xfrm>
          <a:prstGeom prst="rect">
            <a:avLst/>
          </a:prstGeom>
          <a:noFill/>
        </p:spPr>
        <p:txBody>
          <a:bodyPr wrap="square" rtlCol="0">
            <a:spAutoFit/>
          </a:bodyPr>
          <a:lstStyle/>
          <a:p>
            <a:r>
              <a:rPr lang="en-US" sz="1400" dirty="0">
                <a:solidFill>
                  <a:schemeClr val="bg1"/>
                </a:solidFill>
              </a:rPr>
              <a:t>The USB to TTL Converter allows us to connect any serial port to USB Device, thereby enabling the mobility for data </a:t>
            </a:r>
            <a:r>
              <a:rPr lang="en-US" sz="1400" dirty="0" err="1">
                <a:solidFill>
                  <a:schemeClr val="bg1"/>
                </a:solidFill>
              </a:rPr>
              <a:t>transmission.It</a:t>
            </a:r>
            <a:r>
              <a:rPr lang="en-US" sz="1400" dirty="0">
                <a:solidFill>
                  <a:schemeClr val="bg1"/>
                </a:solidFill>
              </a:rPr>
              <a:t> has USB 2.0 Type A Male connector on one end, and other end has pin outs for </a:t>
            </a:r>
            <a:r>
              <a:rPr lang="en-US" sz="1400" dirty="0" err="1">
                <a:solidFill>
                  <a:schemeClr val="bg1"/>
                </a:solidFill>
              </a:rPr>
              <a:t>Vcc</a:t>
            </a:r>
            <a:r>
              <a:rPr lang="en-US" sz="1400" dirty="0">
                <a:solidFill>
                  <a:schemeClr val="bg1"/>
                </a:solidFill>
              </a:rPr>
              <a:t>, </a:t>
            </a:r>
            <a:r>
              <a:rPr lang="en-US" sz="1400" dirty="0" err="1">
                <a:solidFill>
                  <a:schemeClr val="bg1"/>
                </a:solidFill>
              </a:rPr>
              <a:t>Gnd</a:t>
            </a:r>
            <a:r>
              <a:rPr lang="en-US" sz="1400" dirty="0">
                <a:solidFill>
                  <a:schemeClr val="bg1"/>
                </a:solidFill>
              </a:rPr>
              <a:t>, RX and TX.</a:t>
            </a:r>
          </a:p>
          <a:p>
            <a:r>
              <a:rPr lang="en-US" sz="1400" dirty="0">
                <a:solidFill>
                  <a:schemeClr val="bg1"/>
                </a:solidFill>
              </a:rPr>
              <a:t>It will be used to connect the one LoRa transceiver to the PC at workstation.</a:t>
            </a:r>
          </a:p>
          <a:p>
            <a:r>
              <a:rPr lang="en-US" sz="1400" dirty="0">
                <a:solidFill>
                  <a:schemeClr val="bg1"/>
                </a:solidFill>
              </a:rPr>
              <a:t>An Arduino uno can also be used in place of it. </a:t>
            </a:r>
          </a:p>
          <a:p>
            <a:r>
              <a:rPr lang="en-US" sz="1400" dirty="0">
                <a:solidFill>
                  <a:schemeClr val="bg1"/>
                </a:solidFill>
              </a:rPr>
              <a:t>It costs about ₹200 to 300</a:t>
            </a:r>
            <a:endParaRPr lang="en-IN" sz="1400" dirty="0">
              <a:solidFill>
                <a:schemeClr val="bg1"/>
              </a:solidFill>
            </a:endParaRPr>
          </a:p>
        </p:txBody>
      </p:sp>
      <p:pic>
        <p:nvPicPr>
          <p:cNvPr id="49" name="Picture 48" descr="Sx1278 Lora Module 433m 10km Ra-02 Wireless Spread Spectrum Transmission  Socket For Smart Home Diy">
            <a:extLst>
              <a:ext uri="{FF2B5EF4-FFF2-40B4-BE49-F238E27FC236}">
                <a16:creationId xmlns:a16="http://schemas.microsoft.com/office/drawing/2014/main" id="{66B32D8D-F1C6-E154-5C89-E9868CB3C7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51" b="4887"/>
          <a:stretch>
            <a:fillRect/>
          </a:stretch>
        </p:blipFill>
        <p:spPr bwMode="auto">
          <a:xfrm>
            <a:off x="726705" y="799945"/>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423CA79-2489-317C-232E-6A8E9F375DB7}"/>
              </a:ext>
            </a:extLst>
          </p:cNvPr>
          <p:cNvSpPr/>
          <p:nvPr/>
        </p:nvSpPr>
        <p:spPr>
          <a:xfrm>
            <a:off x="0" y="-67154"/>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FDCECD90-B013-1C8E-C9F1-024F62887186}"/>
              </a:ext>
            </a:extLst>
          </p:cNvPr>
          <p:cNvSpPr/>
          <p:nvPr/>
        </p:nvSpPr>
        <p:spPr>
          <a:xfrm>
            <a:off x="9506" y="-37197"/>
            <a:ext cx="12277517" cy="6985731"/>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432DBA25-7664-61FE-3169-97DEF9F9D60D}"/>
              </a:ext>
            </a:extLst>
          </p:cNvPr>
          <p:cNvSpPr/>
          <p:nvPr/>
        </p:nvSpPr>
        <p:spPr>
          <a:xfrm>
            <a:off x="9506" y="-37197"/>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AA2D2B8-DCCA-DE29-0364-FEA81C81BD90}"/>
              </a:ext>
            </a:extLst>
          </p:cNvPr>
          <p:cNvPicPr>
            <a:picLocks noChangeAspect="1"/>
          </p:cNvPicPr>
          <p:nvPr/>
        </p:nvPicPr>
        <p:blipFill rotWithShape="1">
          <a:blip r:embed="rId10">
            <a:extLst>
              <a:ext uri="{28A0092B-C50C-407E-A947-70E740481C1C}">
                <a14:useLocalDpi xmlns:a14="http://schemas.microsoft.com/office/drawing/2010/main" val="0"/>
              </a:ext>
            </a:extLst>
          </a:blip>
          <a:srcRect t="36901" r="40774" b="2863"/>
          <a:stretch/>
        </p:blipFill>
        <p:spPr>
          <a:xfrm rot="365947">
            <a:off x="7456926" y="5272414"/>
            <a:ext cx="2586087" cy="1421937"/>
          </a:xfrm>
          <a:prstGeom prst="rect">
            <a:avLst/>
          </a:prstGeom>
        </p:spPr>
      </p:pic>
      <p:pic>
        <p:nvPicPr>
          <p:cNvPr id="34" name="Picture 33">
            <a:extLst>
              <a:ext uri="{FF2B5EF4-FFF2-40B4-BE49-F238E27FC236}">
                <a16:creationId xmlns:a16="http://schemas.microsoft.com/office/drawing/2014/main" id="{839B057C-7681-CFF7-50F8-0E8067CFBF0A}"/>
              </a:ext>
            </a:extLst>
          </p:cNvPr>
          <p:cNvPicPr>
            <a:picLocks noChangeAspect="1"/>
          </p:cNvPicPr>
          <p:nvPr/>
        </p:nvPicPr>
        <p:blipFill rotWithShape="1">
          <a:blip r:embed="rId11">
            <a:extLst>
              <a:ext uri="{28A0092B-C50C-407E-A947-70E740481C1C}">
                <a14:useLocalDpi xmlns:a14="http://schemas.microsoft.com/office/drawing/2010/main" val="0"/>
              </a:ext>
            </a:extLst>
          </a:blip>
          <a:srcRect t="16609" r="1618"/>
          <a:stretch/>
        </p:blipFill>
        <p:spPr>
          <a:xfrm rot="21070175">
            <a:off x="1139238" y="3982033"/>
            <a:ext cx="3297938" cy="2795424"/>
          </a:xfrm>
          <a:prstGeom prst="rect">
            <a:avLst/>
          </a:prstGeom>
        </p:spPr>
      </p:pic>
      <p:pic>
        <p:nvPicPr>
          <p:cNvPr id="38" name="Picture 37">
            <a:extLst>
              <a:ext uri="{FF2B5EF4-FFF2-40B4-BE49-F238E27FC236}">
                <a16:creationId xmlns:a16="http://schemas.microsoft.com/office/drawing/2014/main" id="{B26B96BA-5E1B-F3F6-FE6D-F25FFE440E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764295">
            <a:off x="2111314" y="4701241"/>
            <a:ext cx="1488208" cy="1488208"/>
          </a:xfrm>
          <a:prstGeom prst="rect">
            <a:avLst/>
          </a:prstGeom>
        </p:spPr>
      </p:pic>
      <p:pic>
        <p:nvPicPr>
          <p:cNvPr id="51" name="Picture 50">
            <a:extLst>
              <a:ext uri="{FF2B5EF4-FFF2-40B4-BE49-F238E27FC236}">
                <a16:creationId xmlns:a16="http://schemas.microsoft.com/office/drawing/2014/main" id="{6C3B583B-F153-2DFF-E713-984A3C171272}"/>
              </a:ext>
            </a:extLst>
          </p:cNvPr>
          <p:cNvPicPr>
            <a:picLocks noChangeAspect="1"/>
          </p:cNvPicPr>
          <p:nvPr/>
        </p:nvPicPr>
        <p:blipFill>
          <a:blip r:embed="rId13"/>
          <a:srcRect l="5746" r="10249" b="2193"/>
          <a:stretch>
            <a:fillRect/>
          </a:stretch>
        </p:blipFill>
        <p:spPr>
          <a:xfrm rot="20805569">
            <a:off x="7132941" y="2079433"/>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52" name="TextBox 51">
            <a:extLst>
              <a:ext uri="{FF2B5EF4-FFF2-40B4-BE49-F238E27FC236}">
                <a16:creationId xmlns:a16="http://schemas.microsoft.com/office/drawing/2014/main" id="{2F79AF59-E33D-3DDA-A52D-4150BDE51E75}"/>
              </a:ext>
            </a:extLst>
          </p:cNvPr>
          <p:cNvSpPr txBox="1"/>
          <p:nvPr/>
        </p:nvSpPr>
        <p:spPr>
          <a:xfrm>
            <a:off x="6766022" y="1155410"/>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pic>
        <p:nvPicPr>
          <p:cNvPr id="55" name="Picture 54" descr="Programing LORA through USB to TTL - General Electronics - Arduino Forum">
            <a:extLst>
              <a:ext uri="{FF2B5EF4-FFF2-40B4-BE49-F238E27FC236}">
                <a16:creationId xmlns:a16="http://schemas.microsoft.com/office/drawing/2014/main" id="{690A283B-4EF9-275E-CC62-134866F8A9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568" t="11919" r="538"/>
          <a:stretch>
            <a:fillRect/>
          </a:stretch>
        </p:blipFill>
        <p:spPr bwMode="auto">
          <a:xfrm rot="21120492">
            <a:off x="2023680" y="690948"/>
            <a:ext cx="2926870" cy="3676624"/>
          </a:xfrm>
          <a:custGeom>
            <a:avLst/>
            <a:gdLst>
              <a:gd name="connsiteX0" fmla="*/ 1730516 w 2926870"/>
              <a:gd name="connsiteY0" fmla="*/ 16937 h 3676624"/>
              <a:gd name="connsiteX1" fmla="*/ 2147558 w 2926870"/>
              <a:gd name="connsiteY1" fmla="*/ 165035 h 3676624"/>
              <a:gd name="connsiteX2" fmla="*/ 2846951 w 2926870"/>
              <a:gd name="connsiteY2" fmla="*/ 2175629 h 3676624"/>
              <a:gd name="connsiteX3" fmla="*/ 1042701 w 2926870"/>
              <a:gd name="connsiteY3" fmla="*/ 3331200 h 3676624"/>
              <a:gd name="connsiteX4" fmla="*/ 605309 w 2926870"/>
              <a:gd name="connsiteY4" fmla="*/ 3676624 h 3676624"/>
              <a:gd name="connsiteX5" fmla="*/ 566049 w 2926870"/>
              <a:gd name="connsiteY5" fmla="*/ 3676624 h 3676624"/>
              <a:gd name="connsiteX6" fmla="*/ 548317 w 2926870"/>
              <a:gd name="connsiteY6" fmla="*/ 3055123 h 3676624"/>
              <a:gd name="connsiteX7" fmla="*/ 166035 w 2926870"/>
              <a:gd name="connsiteY7" fmla="*/ 972812 h 3676624"/>
              <a:gd name="connsiteX8" fmla="*/ 1730516 w 2926870"/>
              <a:gd name="connsiteY8" fmla="*/ 16937 h 367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6870" h="3676624">
                <a:moveTo>
                  <a:pt x="1730516" y="16937"/>
                </a:moveTo>
                <a:cubicBezTo>
                  <a:pt x="1872556" y="40600"/>
                  <a:pt x="2013076" y="89352"/>
                  <a:pt x="2147558" y="165035"/>
                </a:cubicBezTo>
                <a:cubicBezTo>
                  <a:pt x="2784855" y="523690"/>
                  <a:pt x="3081654" y="1376919"/>
                  <a:pt x="2846951" y="2175629"/>
                </a:cubicBezTo>
                <a:cubicBezTo>
                  <a:pt x="2591269" y="3045723"/>
                  <a:pt x="1794940" y="3555752"/>
                  <a:pt x="1042701" y="3331200"/>
                </a:cubicBezTo>
                <a:lnTo>
                  <a:pt x="605309" y="3676624"/>
                </a:lnTo>
                <a:lnTo>
                  <a:pt x="566049" y="3676624"/>
                </a:lnTo>
                <a:lnTo>
                  <a:pt x="548317" y="3055123"/>
                </a:lnTo>
                <a:cubicBezTo>
                  <a:pt x="2860" y="2576513"/>
                  <a:pt x="-157280" y="1704225"/>
                  <a:pt x="166035" y="972812"/>
                </a:cubicBezTo>
                <a:cubicBezTo>
                  <a:pt x="470970" y="282981"/>
                  <a:pt x="1115010" y="-85602"/>
                  <a:pt x="1730516" y="16937"/>
                </a:cubicBezTo>
                <a:close/>
              </a:path>
            </a:pathLst>
          </a:cu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A4CF145-FA9B-673B-C134-E7A75716785A}"/>
              </a:ext>
            </a:extLst>
          </p:cNvPr>
          <p:cNvSpPr txBox="1"/>
          <p:nvPr/>
        </p:nvSpPr>
        <p:spPr>
          <a:xfrm>
            <a:off x="304129" y="1342085"/>
            <a:ext cx="2022539" cy="1569660"/>
          </a:xfrm>
          <a:prstGeom prst="rect">
            <a:avLst/>
          </a:prstGeom>
          <a:noFill/>
        </p:spPr>
        <p:txBody>
          <a:bodyPr wrap="square" rtlCol="0">
            <a:spAutoFit/>
          </a:bodyPr>
          <a:lstStyle/>
          <a:p>
            <a:r>
              <a:rPr lang="en-US" sz="2400" dirty="0">
                <a:solidFill>
                  <a:schemeClr val="bg1"/>
                </a:solidFill>
              </a:rPr>
              <a:t>USB to TTL with PC and one transceiver</a:t>
            </a:r>
            <a:endParaRPr lang="en-IN" sz="2400" dirty="0">
              <a:solidFill>
                <a:schemeClr val="bg1"/>
              </a:solidFill>
            </a:endParaRPr>
          </a:p>
        </p:txBody>
      </p:sp>
      <p:sp>
        <p:nvSpPr>
          <p:cNvPr id="28" name="Rectangle 27">
            <a:extLst>
              <a:ext uri="{FF2B5EF4-FFF2-40B4-BE49-F238E27FC236}">
                <a16:creationId xmlns:a16="http://schemas.microsoft.com/office/drawing/2014/main" id="{8F82BFF8-5DF1-90FA-7F7C-EF9FD68A7D89}"/>
              </a:ext>
            </a:extLst>
          </p:cNvPr>
          <p:cNvSpPr/>
          <p:nvPr/>
        </p:nvSpPr>
        <p:spPr>
          <a:xfrm>
            <a:off x="0" y="-67154"/>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6A1684D9-4E88-253E-A1F5-51AF0F0E34DF}"/>
              </a:ext>
            </a:extLst>
          </p:cNvPr>
          <p:cNvSpPr/>
          <p:nvPr/>
        </p:nvSpPr>
        <p:spPr>
          <a:xfrm>
            <a:off x="-9506" y="-113116"/>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13BBD697-7038-2883-85A0-9DAB77376527}"/>
              </a:ext>
            </a:extLst>
          </p:cNvPr>
          <p:cNvSpPr txBox="1"/>
          <p:nvPr/>
        </p:nvSpPr>
        <p:spPr>
          <a:xfrm>
            <a:off x="2064210" y="-201309"/>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pic>
        <p:nvPicPr>
          <p:cNvPr id="1026" name="Picture 2" descr="Generic Arduino Lora Transmitter Circuit">
            <a:extLst>
              <a:ext uri="{FF2B5EF4-FFF2-40B4-BE49-F238E27FC236}">
                <a16:creationId xmlns:a16="http://schemas.microsoft.com/office/drawing/2014/main" id="{EFF6448C-0844-C8FE-FA2E-2ED40F1925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6937" y="2231907"/>
            <a:ext cx="4595150" cy="28630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A3E29A5A-FFFE-6B6C-665B-AC1C3712543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3667" y="2223265"/>
            <a:ext cx="6111240" cy="2880360"/>
          </a:xfrm>
          <a:prstGeom prst="rect">
            <a:avLst/>
          </a:prstGeom>
        </p:spPr>
      </p:pic>
      <p:sp>
        <p:nvSpPr>
          <p:cNvPr id="40" name="TextBox 39">
            <a:extLst>
              <a:ext uri="{FF2B5EF4-FFF2-40B4-BE49-F238E27FC236}">
                <a16:creationId xmlns:a16="http://schemas.microsoft.com/office/drawing/2014/main" id="{CEF1F401-EEB2-833A-23DA-DDC100E00BFE}"/>
              </a:ext>
            </a:extLst>
          </p:cNvPr>
          <p:cNvSpPr txBox="1"/>
          <p:nvPr/>
        </p:nvSpPr>
        <p:spPr>
          <a:xfrm>
            <a:off x="1135163" y="5282872"/>
            <a:ext cx="4850467" cy="830997"/>
          </a:xfrm>
          <a:prstGeom prst="rect">
            <a:avLst/>
          </a:prstGeom>
          <a:noFill/>
        </p:spPr>
        <p:txBody>
          <a:bodyPr wrap="square" rtlCol="0">
            <a:spAutoFit/>
          </a:bodyPr>
          <a:lstStyle/>
          <a:p>
            <a:pPr algn="ctr"/>
            <a:r>
              <a:rPr lang="en-US" sz="2400" dirty="0">
                <a:solidFill>
                  <a:schemeClr val="bg1"/>
                </a:solidFill>
              </a:rPr>
              <a:t>Transceiver(working as receiver) connection with USB to TTL</a:t>
            </a:r>
            <a:endParaRPr lang="en-IN" sz="2400" dirty="0">
              <a:solidFill>
                <a:schemeClr val="bg1"/>
              </a:solidFill>
            </a:endParaRPr>
          </a:p>
        </p:txBody>
      </p:sp>
      <p:sp>
        <p:nvSpPr>
          <p:cNvPr id="41" name="TextBox 40">
            <a:extLst>
              <a:ext uri="{FF2B5EF4-FFF2-40B4-BE49-F238E27FC236}">
                <a16:creationId xmlns:a16="http://schemas.microsoft.com/office/drawing/2014/main" id="{8F470A52-85E7-D481-2E97-F64A8D8F67E1}"/>
              </a:ext>
            </a:extLst>
          </p:cNvPr>
          <p:cNvSpPr txBox="1"/>
          <p:nvPr/>
        </p:nvSpPr>
        <p:spPr>
          <a:xfrm>
            <a:off x="7556148" y="5282872"/>
            <a:ext cx="4850467" cy="830997"/>
          </a:xfrm>
          <a:prstGeom prst="rect">
            <a:avLst/>
          </a:prstGeom>
          <a:noFill/>
        </p:spPr>
        <p:txBody>
          <a:bodyPr wrap="square" rtlCol="0">
            <a:spAutoFit/>
          </a:bodyPr>
          <a:lstStyle/>
          <a:p>
            <a:pPr algn="ctr"/>
            <a:r>
              <a:rPr lang="en-US" sz="2400" dirty="0">
                <a:solidFill>
                  <a:schemeClr val="bg1"/>
                </a:solidFill>
              </a:rPr>
              <a:t>Transceiver(working as transmitter) connection with Arduino Uno</a:t>
            </a:r>
            <a:endParaRPr lang="en-IN" sz="2400" dirty="0">
              <a:solidFill>
                <a:schemeClr val="bg1"/>
              </a:solidFill>
            </a:endParaRPr>
          </a:p>
        </p:txBody>
      </p:sp>
      <p:sp>
        <p:nvSpPr>
          <p:cNvPr id="33" name="Rectangle 32">
            <a:extLst>
              <a:ext uri="{FF2B5EF4-FFF2-40B4-BE49-F238E27FC236}">
                <a16:creationId xmlns:a16="http://schemas.microsoft.com/office/drawing/2014/main" id="{B133E1C5-3FCD-3082-15FC-F7A4279C524B}"/>
              </a:ext>
            </a:extLst>
          </p:cNvPr>
          <p:cNvSpPr/>
          <p:nvPr/>
        </p:nvSpPr>
        <p:spPr>
          <a:xfrm>
            <a:off x="262" y="-100146"/>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F5329359-216D-B677-DEF4-59DFE5153C9F}"/>
              </a:ext>
            </a:extLst>
          </p:cNvPr>
          <p:cNvSpPr/>
          <p:nvPr/>
        </p:nvSpPr>
        <p:spPr>
          <a:xfrm>
            <a:off x="-19012" y="-67154"/>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C5CD3964-4BED-A71E-AFF3-A9FEF4C4D909}"/>
              </a:ext>
            </a:extLst>
          </p:cNvPr>
          <p:cNvSpPr txBox="1"/>
          <p:nvPr/>
        </p:nvSpPr>
        <p:spPr>
          <a:xfrm>
            <a:off x="1782309" y="-113116"/>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3" name="Picture 52" descr="Uno Minda TD-1121 Temperature Sensor Black Coupler for-TATA-Nano :  Amazon.in: Car &amp; Motorbike">
            <a:extLst>
              <a:ext uri="{FF2B5EF4-FFF2-40B4-BE49-F238E27FC236}">
                <a16:creationId xmlns:a16="http://schemas.microsoft.com/office/drawing/2014/main" id="{B903CCFF-47B7-A5E9-CDB8-C075E11935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25392" r="23525" b="6292"/>
          <a:stretch>
            <a:fillRect/>
          </a:stretch>
        </p:blipFill>
        <p:spPr bwMode="auto">
          <a:xfrm rot="20673561">
            <a:off x="868081" y="2099150"/>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941D8D99-5BF2-33EB-6FCB-2E4579853A91}"/>
              </a:ext>
            </a:extLst>
          </p:cNvPr>
          <p:cNvSpPr txBox="1"/>
          <p:nvPr/>
        </p:nvSpPr>
        <p:spPr>
          <a:xfrm>
            <a:off x="4288099" y="1231821"/>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60" name="Picture 59">
            <a:extLst>
              <a:ext uri="{FF2B5EF4-FFF2-40B4-BE49-F238E27FC236}">
                <a16:creationId xmlns:a16="http://schemas.microsoft.com/office/drawing/2014/main" id="{2B916583-31B1-261A-4417-3692F5BC31EE}"/>
              </a:ext>
            </a:extLst>
          </p:cNvPr>
          <p:cNvPicPr>
            <a:picLocks noChangeAspect="1"/>
          </p:cNvPicPr>
          <p:nvPr/>
        </p:nvPicPr>
        <p:blipFill rotWithShape="1">
          <a:blip r:embed="rId18"/>
          <a:srcRect t="7424" r="-648"/>
          <a:stretch/>
        </p:blipFill>
        <p:spPr>
          <a:xfrm>
            <a:off x="6443398" y="3892276"/>
            <a:ext cx="2603825" cy="557863"/>
          </a:xfrm>
          <a:prstGeom prst="rect">
            <a:avLst/>
          </a:prstGeom>
        </p:spPr>
      </p:pic>
      <p:sp>
        <p:nvSpPr>
          <p:cNvPr id="61" name="TextBox 60">
            <a:extLst>
              <a:ext uri="{FF2B5EF4-FFF2-40B4-BE49-F238E27FC236}">
                <a16:creationId xmlns:a16="http://schemas.microsoft.com/office/drawing/2014/main" id="{3ABAE241-0379-76AD-3FEA-9C9046AD7B2A}"/>
              </a:ext>
            </a:extLst>
          </p:cNvPr>
          <p:cNvSpPr txBox="1"/>
          <p:nvPr/>
        </p:nvSpPr>
        <p:spPr>
          <a:xfrm>
            <a:off x="4358926" y="4482482"/>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47" name="Rectangle 46">
            <a:extLst>
              <a:ext uri="{FF2B5EF4-FFF2-40B4-BE49-F238E27FC236}">
                <a16:creationId xmlns:a16="http://schemas.microsoft.com/office/drawing/2014/main" id="{5F4F8FF0-0361-243F-A07F-3B45CF666B00}"/>
              </a:ext>
            </a:extLst>
          </p:cNvPr>
          <p:cNvSpPr/>
          <p:nvPr/>
        </p:nvSpPr>
        <p:spPr>
          <a:xfrm>
            <a:off x="78416" y="-54184"/>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AC7A5289-EDE5-8744-7F60-9D53F70315CA}"/>
              </a:ext>
            </a:extLst>
          </p:cNvPr>
          <p:cNvSpPr/>
          <p:nvPr/>
        </p:nvSpPr>
        <p:spPr>
          <a:xfrm>
            <a:off x="6891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20064C39-5C67-6064-3C8D-43A91F5EAB89}"/>
              </a:ext>
            </a:extLst>
          </p:cNvPr>
          <p:cNvSpPr txBox="1"/>
          <p:nvPr/>
        </p:nvSpPr>
        <p:spPr>
          <a:xfrm>
            <a:off x="2159739"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59" name="Picture 58">
            <a:extLst>
              <a:ext uri="{FF2B5EF4-FFF2-40B4-BE49-F238E27FC236}">
                <a16:creationId xmlns:a16="http://schemas.microsoft.com/office/drawing/2014/main" id="{D7890DE4-C8F9-FA50-0288-CFF4F52B1188}"/>
              </a:ext>
            </a:extLst>
          </p:cNvPr>
          <p:cNvPicPr>
            <a:picLocks noChangeAspect="1"/>
          </p:cNvPicPr>
          <p:nvPr/>
        </p:nvPicPr>
        <p:blipFill>
          <a:blip r:embed="rId19"/>
          <a:stretch>
            <a:fillRect/>
          </a:stretch>
        </p:blipFill>
        <p:spPr>
          <a:xfrm>
            <a:off x="6886407" y="2132538"/>
            <a:ext cx="5099481" cy="3169493"/>
          </a:xfrm>
          <a:prstGeom prst="rect">
            <a:avLst/>
          </a:prstGeom>
        </p:spPr>
      </p:pic>
      <p:pic>
        <p:nvPicPr>
          <p:cNvPr id="1024" name="Picture 1023">
            <a:extLst>
              <a:ext uri="{FF2B5EF4-FFF2-40B4-BE49-F238E27FC236}">
                <a16:creationId xmlns:a16="http://schemas.microsoft.com/office/drawing/2014/main" id="{853F5C36-2362-AA51-255D-9A7E1679E6D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0353" y="2211527"/>
            <a:ext cx="6277201" cy="3090503"/>
          </a:xfrm>
          <a:prstGeom prst="rect">
            <a:avLst/>
          </a:prstGeom>
        </p:spPr>
      </p:pic>
      <p:sp>
        <p:nvSpPr>
          <p:cNvPr id="58" name="Rectangle 57">
            <a:extLst>
              <a:ext uri="{FF2B5EF4-FFF2-40B4-BE49-F238E27FC236}">
                <a16:creationId xmlns:a16="http://schemas.microsoft.com/office/drawing/2014/main" id="{AC65DF60-8188-D814-77ED-8B346F28D1BC}"/>
              </a:ext>
            </a:extLst>
          </p:cNvPr>
          <p:cNvSpPr/>
          <p:nvPr/>
        </p:nvSpPr>
        <p:spPr>
          <a:xfrm>
            <a:off x="72091" y="-3719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61">
            <a:extLst>
              <a:ext uri="{FF2B5EF4-FFF2-40B4-BE49-F238E27FC236}">
                <a16:creationId xmlns:a16="http://schemas.microsoft.com/office/drawing/2014/main" id="{D38E5C88-FB49-9453-1B53-F09BA6123B14}"/>
              </a:ext>
            </a:extLst>
          </p:cNvPr>
          <p:cNvSpPr/>
          <p:nvPr/>
        </p:nvSpPr>
        <p:spPr>
          <a:xfrm>
            <a:off x="175862" y="-15116"/>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1BAE4CCB-7F2F-33C1-D368-0BE95EA10949}"/>
              </a:ext>
            </a:extLst>
          </p:cNvPr>
          <p:cNvSpPr txBox="1"/>
          <p:nvPr/>
        </p:nvSpPr>
        <p:spPr>
          <a:xfrm>
            <a:off x="1944245" y="-61078"/>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IR Sensor</a:t>
            </a:r>
            <a:endParaRPr lang="en-IN" sz="6600" b="1" dirty="0">
              <a:solidFill>
                <a:schemeClr val="accent1">
                  <a:lumMod val="40000"/>
                  <a:lumOff val="60000"/>
                </a:schemeClr>
              </a:solidFill>
              <a:latin typeface="Bahnschrift Condensed" panose="020B0502040204020203" pitchFamily="34" charset="0"/>
            </a:endParaRPr>
          </a:p>
        </p:txBody>
      </p:sp>
      <p:pic>
        <p:nvPicPr>
          <p:cNvPr id="1028" name="Picture 1027" descr="Buy Obstacle Avoidance IR Sensor Module at Low Price In India">
            <a:extLst>
              <a:ext uri="{FF2B5EF4-FFF2-40B4-BE49-F238E27FC236}">
                <a16:creationId xmlns:a16="http://schemas.microsoft.com/office/drawing/2014/main" id="{9125F429-D176-7DDB-EEEF-E231E8ACBE8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6" t="2908" r="4306" b="1859"/>
          <a:stretch>
            <a:fillRect/>
          </a:stretch>
        </p:blipFill>
        <p:spPr bwMode="auto">
          <a:xfrm rot="193210">
            <a:off x="899852" y="2013630"/>
            <a:ext cx="3807821" cy="3694556"/>
          </a:xfrm>
          <a:custGeom>
            <a:avLst/>
            <a:gdLst>
              <a:gd name="connsiteX0" fmla="*/ 1800157 w 3807821"/>
              <a:gd name="connsiteY0" fmla="*/ 3154 h 3694556"/>
              <a:gd name="connsiteX1" fmla="*/ 3804941 w 3807821"/>
              <a:gd name="connsiteY1" fmla="*/ 1740323 h 3694556"/>
              <a:gd name="connsiteX2" fmla="*/ 2007664 w 3807821"/>
              <a:gd name="connsiteY2" fmla="*/ 3691403 h 3694556"/>
              <a:gd name="connsiteX3" fmla="*/ 2881 w 3807821"/>
              <a:gd name="connsiteY3" fmla="*/ 1954234 h 3694556"/>
              <a:gd name="connsiteX4" fmla="*/ 1800157 w 3807821"/>
              <a:gd name="connsiteY4" fmla="*/ 3154 h 3694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821" h="3694556">
                <a:moveTo>
                  <a:pt x="1800157" y="3154"/>
                </a:moveTo>
                <a:cubicBezTo>
                  <a:pt x="2850066" y="-55916"/>
                  <a:pt x="3747640" y="721841"/>
                  <a:pt x="3804941" y="1740323"/>
                </a:cubicBezTo>
                <a:cubicBezTo>
                  <a:pt x="3862243" y="2758805"/>
                  <a:pt x="3057573" y="3632333"/>
                  <a:pt x="2007664" y="3691403"/>
                </a:cubicBezTo>
                <a:cubicBezTo>
                  <a:pt x="957755" y="3750473"/>
                  <a:pt x="60183" y="2972716"/>
                  <a:pt x="2881" y="1954234"/>
                </a:cubicBezTo>
                <a:cubicBezTo>
                  <a:pt x="-54421" y="935751"/>
                  <a:pt x="750247" y="62224"/>
                  <a:pt x="1800157" y="3154"/>
                </a:cubicBezTo>
                <a:close/>
              </a:path>
            </a:pathLst>
          </a:cu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2CD0C39D-9F2E-7315-829F-D4FBE853778A}"/>
              </a:ext>
            </a:extLst>
          </p:cNvPr>
          <p:cNvSpPr txBox="1"/>
          <p:nvPr/>
        </p:nvSpPr>
        <p:spPr>
          <a:xfrm>
            <a:off x="4745717" y="1251531"/>
            <a:ext cx="7117761" cy="4154984"/>
          </a:xfrm>
          <a:prstGeom prst="rect">
            <a:avLst/>
          </a:prstGeom>
          <a:noFill/>
        </p:spPr>
        <p:txBody>
          <a:bodyPr wrap="square" rtlCol="0">
            <a:spAutoFit/>
          </a:bodyPr>
          <a:lstStyle/>
          <a:p>
            <a:pPr algn="ctr"/>
            <a:r>
              <a:rPr lang="en-US" sz="2400" dirty="0">
                <a:solidFill>
                  <a:schemeClr val="bg1"/>
                </a:solidFill>
              </a:rPr>
              <a:t>It is a sensor that can be used to form a tachometer which can be used to measure the rotations per minute.</a:t>
            </a:r>
          </a:p>
          <a:p>
            <a:pPr algn="ctr"/>
            <a:endParaRPr lang="en-US" sz="2400" dirty="0">
              <a:solidFill>
                <a:schemeClr val="bg1"/>
              </a:solidFill>
            </a:endParaRPr>
          </a:p>
          <a:p>
            <a:pPr algn="ctr"/>
            <a:r>
              <a:rPr lang="en-US" sz="2400" dirty="0">
                <a:solidFill>
                  <a:schemeClr val="bg1"/>
                </a:solidFill>
              </a:rPr>
              <a:t>IR transmits IR rays which reflect back to the IR receiver and then IR Module generates an output or pulse which is detected by the Arduino controller</a:t>
            </a:r>
          </a:p>
          <a:p>
            <a:pPr algn="ctr"/>
            <a:endParaRPr lang="en-US" sz="2400" dirty="0">
              <a:solidFill>
                <a:schemeClr val="bg1"/>
              </a:solidFill>
            </a:endParaRPr>
          </a:p>
          <a:p>
            <a:pPr algn="ctr"/>
            <a:r>
              <a:rPr lang="en-US" sz="2400" dirty="0">
                <a:solidFill>
                  <a:schemeClr val="bg1"/>
                </a:solidFill>
              </a:rPr>
              <a:t>After 5 seconds Arduino calculates RPM for a minute using the given formula:</a:t>
            </a:r>
          </a:p>
          <a:p>
            <a:pPr algn="ctr"/>
            <a:endParaRPr lang="en-US" sz="2400" dirty="0">
              <a:solidFill>
                <a:schemeClr val="bg1"/>
              </a:solidFill>
            </a:endParaRPr>
          </a:p>
          <a:p>
            <a:pPr algn="ctr"/>
            <a:r>
              <a:rPr lang="en-US" sz="2400" dirty="0">
                <a:solidFill>
                  <a:schemeClr val="bg1"/>
                </a:solidFill>
              </a:rPr>
              <a:t>RPM=count x 12 / (number of spokes of wheel)</a:t>
            </a:r>
          </a:p>
        </p:txBody>
      </p:sp>
      <p:sp>
        <p:nvSpPr>
          <p:cNvPr id="1025" name="Rectangle 1024">
            <a:extLst>
              <a:ext uri="{FF2B5EF4-FFF2-40B4-BE49-F238E27FC236}">
                <a16:creationId xmlns:a16="http://schemas.microsoft.com/office/drawing/2014/main" id="{29CF7927-93E4-064E-F593-723C8EABEAFF}"/>
              </a:ext>
            </a:extLst>
          </p:cNvPr>
          <p:cNvSpPr/>
          <p:nvPr/>
        </p:nvSpPr>
        <p:spPr>
          <a:xfrm>
            <a:off x="33053" y="-51981"/>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7" name="Rectangle 1026">
            <a:extLst>
              <a:ext uri="{FF2B5EF4-FFF2-40B4-BE49-F238E27FC236}">
                <a16:creationId xmlns:a16="http://schemas.microsoft.com/office/drawing/2014/main" id="{2349FB74-BB7D-8557-278F-1D195CBCDE5E}"/>
              </a:ext>
            </a:extLst>
          </p:cNvPr>
          <p:cNvSpPr/>
          <p:nvPr/>
        </p:nvSpPr>
        <p:spPr>
          <a:xfrm>
            <a:off x="131374" y="-82549"/>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0" name="TextBox 1029">
            <a:extLst>
              <a:ext uri="{FF2B5EF4-FFF2-40B4-BE49-F238E27FC236}">
                <a16:creationId xmlns:a16="http://schemas.microsoft.com/office/drawing/2014/main" id="{4EC3FCD4-D348-1179-FE1C-A91C293AA24A}"/>
              </a:ext>
            </a:extLst>
          </p:cNvPr>
          <p:cNvSpPr txBox="1"/>
          <p:nvPr/>
        </p:nvSpPr>
        <p:spPr>
          <a:xfrm>
            <a:off x="2222198" y="-128511"/>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1034" name="Picture 1033">
            <a:extLst>
              <a:ext uri="{FF2B5EF4-FFF2-40B4-BE49-F238E27FC236}">
                <a16:creationId xmlns:a16="http://schemas.microsoft.com/office/drawing/2014/main" id="{185677B3-2E06-E1C4-B377-98C518B39CA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42559" y="1619295"/>
            <a:ext cx="9769421" cy="4480195"/>
          </a:xfrm>
          <a:prstGeom prst="rect">
            <a:avLst/>
          </a:prstGeom>
        </p:spPr>
      </p:pic>
      <p:sp>
        <p:nvSpPr>
          <p:cNvPr id="1031" name="Rectangle 1030">
            <a:extLst>
              <a:ext uri="{FF2B5EF4-FFF2-40B4-BE49-F238E27FC236}">
                <a16:creationId xmlns:a16="http://schemas.microsoft.com/office/drawing/2014/main" id="{8672EDC9-7547-D729-3C58-174B4A64A7D0}"/>
              </a:ext>
            </a:extLst>
          </p:cNvPr>
          <p:cNvSpPr/>
          <p:nvPr/>
        </p:nvSpPr>
        <p:spPr>
          <a:xfrm>
            <a:off x="143313" y="-52033"/>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2" name="Rectangle 1031">
            <a:extLst>
              <a:ext uri="{FF2B5EF4-FFF2-40B4-BE49-F238E27FC236}">
                <a16:creationId xmlns:a16="http://schemas.microsoft.com/office/drawing/2014/main" id="{A8FB690A-EE86-31D4-8D20-B77AA3C52AE5}"/>
              </a:ext>
            </a:extLst>
          </p:cNvPr>
          <p:cNvSpPr/>
          <p:nvPr/>
        </p:nvSpPr>
        <p:spPr>
          <a:xfrm>
            <a:off x="3331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3" name="TextBox 1032">
            <a:extLst>
              <a:ext uri="{FF2B5EF4-FFF2-40B4-BE49-F238E27FC236}">
                <a16:creationId xmlns:a16="http://schemas.microsoft.com/office/drawing/2014/main" id="{26F88F0D-1B95-C83B-68C2-138F7B49C301}"/>
              </a:ext>
            </a:extLst>
          </p:cNvPr>
          <p:cNvSpPr txBox="1"/>
          <p:nvPr/>
        </p:nvSpPr>
        <p:spPr>
          <a:xfrm>
            <a:off x="1801698"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NEO-6M GPS</a:t>
            </a:r>
            <a:endParaRPr lang="en-IN" sz="6600" b="1" dirty="0">
              <a:solidFill>
                <a:schemeClr val="accent1">
                  <a:lumMod val="40000"/>
                  <a:lumOff val="60000"/>
                </a:schemeClr>
              </a:solidFill>
              <a:latin typeface="Bahnschrift Condensed" panose="020B0502040204020203" pitchFamily="34" charset="0"/>
            </a:endParaRPr>
          </a:p>
        </p:txBody>
      </p:sp>
      <p:sp>
        <p:nvSpPr>
          <p:cNvPr id="1036" name="TextBox 1035">
            <a:extLst>
              <a:ext uri="{FF2B5EF4-FFF2-40B4-BE49-F238E27FC236}">
                <a16:creationId xmlns:a16="http://schemas.microsoft.com/office/drawing/2014/main" id="{A575E253-C4B8-1D4F-2C72-5264A40A33D9}"/>
              </a:ext>
            </a:extLst>
          </p:cNvPr>
          <p:cNvSpPr txBox="1"/>
          <p:nvPr/>
        </p:nvSpPr>
        <p:spPr>
          <a:xfrm>
            <a:off x="4603170" y="1229450"/>
            <a:ext cx="7117761" cy="5262979"/>
          </a:xfrm>
          <a:prstGeom prst="rect">
            <a:avLst/>
          </a:prstGeom>
          <a:noFill/>
        </p:spPr>
        <p:txBody>
          <a:bodyPr wrap="square" rtlCol="0">
            <a:spAutoFit/>
          </a:bodyPr>
          <a:lstStyle/>
          <a:p>
            <a:pPr algn="ctr"/>
            <a:r>
              <a:rPr lang="en-US" sz="2800" dirty="0">
                <a:solidFill>
                  <a:schemeClr val="bg1"/>
                </a:solidFill>
              </a:rPr>
              <a:t>It is a sensor that is used to get the geolocation data.</a:t>
            </a:r>
          </a:p>
          <a:p>
            <a:pPr algn="ctr"/>
            <a:r>
              <a:rPr lang="en-US" sz="2800" dirty="0">
                <a:solidFill>
                  <a:schemeClr val="bg1"/>
                </a:solidFill>
              </a:rPr>
              <a:t>Along with latitude and longitude it gives data like number of satellites being tracked, horizontal dilution of position, altitude above mean sea level, height of geoid respectively</a:t>
            </a:r>
          </a:p>
          <a:p>
            <a:pPr algn="ctr"/>
            <a:endParaRPr lang="en-US" sz="2400" dirty="0">
              <a:solidFill>
                <a:schemeClr val="bg1"/>
              </a:solidFill>
            </a:endParaRPr>
          </a:p>
          <a:p>
            <a:pPr algn="ctr"/>
            <a:endParaRPr lang="en-US" sz="2400" dirty="0">
              <a:solidFill>
                <a:schemeClr val="bg1"/>
              </a:solidFill>
            </a:endParaRPr>
          </a:p>
          <a:p>
            <a:r>
              <a:rPr lang="en-US" sz="2400" dirty="0">
                <a:solidFill>
                  <a:schemeClr val="bg1"/>
                </a:solidFill>
              </a:rPr>
              <a:t>Its output looks like:</a:t>
            </a:r>
          </a:p>
          <a:p>
            <a:r>
              <a:rPr lang="en-US" sz="2400" dirty="0">
                <a:solidFill>
                  <a:schemeClr val="bg1"/>
                </a:solidFill>
              </a:rPr>
              <a:t>$GPGGA,110617.00,41XX.XXXXX,N,00831.54761,W,1,05,2.68,129.0,M,50.1,M,,*42</a:t>
            </a:r>
          </a:p>
          <a:p>
            <a:endParaRPr lang="en-US" sz="2400" dirty="0">
              <a:solidFill>
                <a:schemeClr val="bg1"/>
              </a:solidFill>
            </a:endParaRPr>
          </a:p>
          <a:p>
            <a:endParaRPr lang="en-US" sz="2400" dirty="0">
              <a:solidFill>
                <a:schemeClr val="bg1"/>
              </a:solidFill>
            </a:endParaRPr>
          </a:p>
        </p:txBody>
      </p:sp>
      <p:pic>
        <p:nvPicPr>
          <p:cNvPr id="1039" name="Picture 1038" descr="Probots Ublox NEO-6M GPS Flight Controller Module Buy Online India">
            <a:extLst>
              <a:ext uri="{FF2B5EF4-FFF2-40B4-BE49-F238E27FC236}">
                <a16:creationId xmlns:a16="http://schemas.microsoft.com/office/drawing/2014/main" id="{DACEBA85-7583-E5B7-A073-FEBC0C184FA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18630" t="18177" r="19095" b="24017"/>
          <a:stretch>
            <a:fillRect/>
          </a:stretch>
        </p:blipFill>
        <p:spPr bwMode="auto">
          <a:xfrm>
            <a:off x="499000" y="1398925"/>
            <a:ext cx="3779520" cy="3508356"/>
          </a:xfrm>
          <a:custGeom>
            <a:avLst/>
            <a:gdLst>
              <a:gd name="connsiteX0" fmla="*/ 1889760 w 3779520"/>
              <a:gd name="connsiteY0" fmla="*/ 0 h 3508356"/>
              <a:gd name="connsiteX1" fmla="*/ 3779520 w 3779520"/>
              <a:gd name="connsiteY1" fmla="*/ 1754178 h 3508356"/>
              <a:gd name="connsiteX2" fmla="*/ 1889760 w 3779520"/>
              <a:gd name="connsiteY2" fmla="*/ 3508356 h 3508356"/>
              <a:gd name="connsiteX3" fmla="*/ 0 w 3779520"/>
              <a:gd name="connsiteY3" fmla="*/ 1754178 h 3508356"/>
              <a:gd name="connsiteX4" fmla="*/ 1889760 w 3779520"/>
              <a:gd name="connsiteY4" fmla="*/ 0 h 350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0" h="3508356">
                <a:moveTo>
                  <a:pt x="1889760" y="0"/>
                </a:moveTo>
                <a:cubicBezTo>
                  <a:pt x="2933446" y="0"/>
                  <a:pt x="3779520" y="785372"/>
                  <a:pt x="3779520" y="1754178"/>
                </a:cubicBezTo>
                <a:cubicBezTo>
                  <a:pt x="3779520" y="2722984"/>
                  <a:pt x="2933446" y="3508356"/>
                  <a:pt x="1889760" y="3508356"/>
                </a:cubicBezTo>
                <a:cubicBezTo>
                  <a:pt x="846074" y="3508356"/>
                  <a:pt x="0" y="2722984"/>
                  <a:pt x="0" y="1754178"/>
                </a:cubicBezTo>
                <a:cubicBezTo>
                  <a:pt x="0" y="785372"/>
                  <a:pt x="846074" y="0"/>
                  <a:pt x="188976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48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5" name="Rectangle 4">
            <a:extLst>
              <a:ext uri="{FF2B5EF4-FFF2-40B4-BE49-F238E27FC236}">
                <a16:creationId xmlns:a16="http://schemas.microsoft.com/office/drawing/2014/main" id="{882FA688-C4F6-FFDB-367A-ABBA3FF2011C}"/>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1638A6-548C-01AF-D75B-59F37545B9B0}"/>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73BD1D6-F147-B8D3-F414-DB61AC5C5B15}"/>
              </a:ext>
            </a:extLst>
          </p:cNvPr>
          <p:cNvGrpSpPr/>
          <p:nvPr/>
        </p:nvGrpSpPr>
        <p:grpSpPr>
          <a:xfrm>
            <a:off x="20974" y="-148321"/>
            <a:ext cx="12244057" cy="7087558"/>
            <a:chOff x="13882357" y="-129924"/>
            <a:chExt cx="12244057" cy="7087558"/>
          </a:xfrm>
        </p:grpSpPr>
        <p:sp>
          <p:nvSpPr>
            <p:cNvPr id="20" name="Rectangle 19">
              <a:extLst>
                <a:ext uri="{FF2B5EF4-FFF2-40B4-BE49-F238E27FC236}">
                  <a16:creationId xmlns:a16="http://schemas.microsoft.com/office/drawing/2014/main" id="{E76FABCE-C38A-D26F-7C78-6407CEB14D7C}"/>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CFA9D2F-29B8-CB47-98C3-D8FBB433817A}"/>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19" name="Rectangle 18">
            <a:extLst>
              <a:ext uri="{FF2B5EF4-FFF2-40B4-BE49-F238E27FC236}">
                <a16:creationId xmlns:a16="http://schemas.microsoft.com/office/drawing/2014/main" id="{32468B11-BE9C-7CF1-D096-873725AE91BD}"/>
              </a:ext>
            </a:extLst>
          </p:cNvPr>
          <p:cNvSpPr/>
          <p:nvPr/>
        </p:nvSpPr>
        <p:spPr>
          <a:xfrm>
            <a:off x="-9506" y="682676"/>
            <a:ext cx="40968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74BCA19A-2FC8-8741-3967-B0D697474E53}"/>
              </a:ext>
            </a:extLst>
          </p:cNvPr>
          <p:cNvSpPr/>
          <p:nvPr/>
        </p:nvSpPr>
        <p:spPr>
          <a:xfrm>
            <a:off x="4087558" y="682676"/>
            <a:ext cx="40968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412B6F2-25D2-8178-B931-88EB47561B91}"/>
              </a:ext>
            </a:extLst>
          </p:cNvPr>
          <p:cNvSpPr/>
          <p:nvPr/>
        </p:nvSpPr>
        <p:spPr>
          <a:xfrm>
            <a:off x="8180717" y="682676"/>
            <a:ext cx="4096800" cy="625542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4EB90DC0-3A60-7BEB-DF0E-5F7B88A6A0B6}"/>
              </a:ext>
            </a:extLst>
          </p:cNvPr>
          <p:cNvSpPr txBox="1"/>
          <p:nvPr/>
        </p:nvSpPr>
        <p:spPr>
          <a:xfrm>
            <a:off x="85451" y="3319121"/>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6" name="TextBox 35">
            <a:extLst>
              <a:ext uri="{FF2B5EF4-FFF2-40B4-BE49-F238E27FC236}">
                <a16:creationId xmlns:a16="http://schemas.microsoft.com/office/drawing/2014/main" id="{57618C9F-6889-D390-7790-1E21AB5AE606}"/>
              </a:ext>
            </a:extLst>
          </p:cNvPr>
          <p:cNvSpPr txBox="1"/>
          <p:nvPr/>
        </p:nvSpPr>
        <p:spPr>
          <a:xfrm>
            <a:off x="4786305"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sp>
        <p:nvSpPr>
          <p:cNvPr id="37" name="TextBox 36">
            <a:extLst>
              <a:ext uri="{FF2B5EF4-FFF2-40B4-BE49-F238E27FC236}">
                <a16:creationId xmlns:a16="http://schemas.microsoft.com/office/drawing/2014/main" id="{70BE0AF1-7B29-7D8C-B1DB-7976C27F50FA}"/>
              </a:ext>
            </a:extLst>
          </p:cNvPr>
          <p:cNvSpPr txBox="1"/>
          <p:nvPr/>
        </p:nvSpPr>
        <p:spPr>
          <a:xfrm>
            <a:off x="9115513"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U</a:t>
            </a:r>
            <a:r>
              <a:rPr lang="en-IN" sz="2400" b="1" dirty="0">
                <a:solidFill>
                  <a:schemeClr val="bg1"/>
                </a:solidFill>
                <a:latin typeface="Bahnschrift Condensed" panose="020B0502040204020203" pitchFamily="34" charset="0"/>
              </a:rPr>
              <a:t>SB to TTL</a:t>
            </a:r>
          </a:p>
        </p:txBody>
      </p:sp>
      <p:pic>
        <p:nvPicPr>
          <p:cNvPr id="39" name="Picture 38" descr="Arduino Uno - Wikipedia">
            <a:extLst>
              <a:ext uri="{FF2B5EF4-FFF2-40B4-BE49-F238E27FC236}">
                <a16:creationId xmlns:a16="http://schemas.microsoft.com/office/drawing/2014/main" id="{3C1F5788-37AB-33D0-7F29-7E8C7134F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4857546"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7294071E-711E-7D5B-3DD0-E90F228A9EF7}"/>
              </a:ext>
            </a:extLst>
          </p:cNvPr>
          <p:cNvPicPr>
            <a:picLocks noChangeAspect="1"/>
          </p:cNvPicPr>
          <p:nvPr/>
        </p:nvPicPr>
        <p:blipFill>
          <a:blip r:embed="rId7"/>
          <a:srcRect l="19789" t="10092" r="12870" b="9890"/>
          <a:stretch>
            <a:fillRect/>
          </a:stretch>
        </p:blipFill>
        <p:spPr>
          <a:xfrm>
            <a:off x="9244762"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p:spPr>
      </p:pic>
      <p:sp>
        <p:nvSpPr>
          <p:cNvPr id="44" name="TextBox 43">
            <a:extLst>
              <a:ext uri="{FF2B5EF4-FFF2-40B4-BE49-F238E27FC236}">
                <a16:creationId xmlns:a16="http://schemas.microsoft.com/office/drawing/2014/main" id="{C7950D8D-C1FF-765A-565F-4C15A19C3EF9}"/>
              </a:ext>
            </a:extLst>
          </p:cNvPr>
          <p:cNvSpPr txBox="1"/>
          <p:nvPr/>
        </p:nvSpPr>
        <p:spPr>
          <a:xfrm>
            <a:off x="304129" y="3895181"/>
            <a:ext cx="3364637" cy="2246769"/>
          </a:xfrm>
          <a:prstGeom prst="rect">
            <a:avLst/>
          </a:prstGeom>
          <a:noFill/>
        </p:spPr>
        <p:txBody>
          <a:bodyPr wrap="square" rtlCol="0">
            <a:spAutoFit/>
          </a:bodyPr>
          <a:lstStyle/>
          <a:p>
            <a:r>
              <a:rPr lang="en-US" sz="14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r>
              <a:rPr lang="en-US" sz="1400" dirty="0">
                <a:solidFill>
                  <a:schemeClr val="bg1"/>
                </a:solidFill>
              </a:rPr>
              <a:t>It costs about ₹400 to 500</a:t>
            </a:r>
            <a:endParaRPr lang="en-IN" sz="1400" dirty="0">
              <a:solidFill>
                <a:schemeClr val="bg1"/>
              </a:solidFill>
            </a:endParaRPr>
          </a:p>
        </p:txBody>
      </p:sp>
      <p:sp>
        <p:nvSpPr>
          <p:cNvPr id="45" name="TextBox 44">
            <a:extLst>
              <a:ext uri="{FF2B5EF4-FFF2-40B4-BE49-F238E27FC236}">
                <a16:creationId xmlns:a16="http://schemas.microsoft.com/office/drawing/2014/main" id="{16B2B326-2CE1-3E77-89F6-BE141761AAB9}"/>
              </a:ext>
            </a:extLst>
          </p:cNvPr>
          <p:cNvSpPr txBox="1"/>
          <p:nvPr/>
        </p:nvSpPr>
        <p:spPr>
          <a:xfrm>
            <a:off x="4488038" y="3895181"/>
            <a:ext cx="3364637" cy="2462213"/>
          </a:xfrm>
          <a:prstGeom prst="rect">
            <a:avLst/>
          </a:prstGeom>
          <a:noFill/>
        </p:spPr>
        <p:txBody>
          <a:bodyPr wrap="square" rtlCol="0">
            <a:spAutoFit/>
          </a:bodyPr>
          <a:lstStyle/>
          <a:p>
            <a:r>
              <a:rPr lang="en-US" sz="14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1400" dirty="0" err="1">
                <a:solidFill>
                  <a:schemeClr val="bg1"/>
                </a:solidFill>
              </a:rPr>
              <a:t>transciever</a:t>
            </a:r>
            <a:r>
              <a:rPr lang="en-US" sz="1400" dirty="0">
                <a:solidFill>
                  <a:schemeClr val="bg1"/>
                </a:solidFill>
              </a:rPr>
              <a:t>.</a:t>
            </a:r>
          </a:p>
          <a:p>
            <a:r>
              <a:rPr lang="en-US" sz="1400" dirty="0">
                <a:solidFill>
                  <a:schemeClr val="bg1"/>
                </a:solidFill>
              </a:rPr>
              <a:t>It costs about ₹300 to 400</a:t>
            </a:r>
            <a:endParaRPr lang="en-IN" sz="1400" dirty="0">
              <a:solidFill>
                <a:schemeClr val="bg1"/>
              </a:solidFill>
            </a:endParaRPr>
          </a:p>
        </p:txBody>
      </p:sp>
      <p:sp>
        <p:nvSpPr>
          <p:cNvPr id="48" name="TextBox 47">
            <a:extLst>
              <a:ext uri="{FF2B5EF4-FFF2-40B4-BE49-F238E27FC236}">
                <a16:creationId xmlns:a16="http://schemas.microsoft.com/office/drawing/2014/main" id="{9BC95906-6B6D-007D-5B1B-B1C8D388AD31}"/>
              </a:ext>
            </a:extLst>
          </p:cNvPr>
          <p:cNvSpPr txBox="1"/>
          <p:nvPr/>
        </p:nvSpPr>
        <p:spPr>
          <a:xfrm>
            <a:off x="8599509" y="3895181"/>
            <a:ext cx="3364637" cy="2462213"/>
          </a:xfrm>
          <a:prstGeom prst="rect">
            <a:avLst/>
          </a:prstGeom>
          <a:noFill/>
        </p:spPr>
        <p:txBody>
          <a:bodyPr wrap="square" rtlCol="0">
            <a:spAutoFit/>
          </a:bodyPr>
          <a:lstStyle/>
          <a:p>
            <a:r>
              <a:rPr lang="en-US" sz="1400" dirty="0">
                <a:solidFill>
                  <a:schemeClr val="bg1"/>
                </a:solidFill>
              </a:rPr>
              <a:t>The USB to TTL Converter allows us to connect any serial port to USB Device, thereby enabling the mobility for data </a:t>
            </a:r>
            <a:r>
              <a:rPr lang="en-US" sz="1400" dirty="0" err="1">
                <a:solidFill>
                  <a:schemeClr val="bg1"/>
                </a:solidFill>
              </a:rPr>
              <a:t>transmission.It</a:t>
            </a:r>
            <a:r>
              <a:rPr lang="en-US" sz="1400" dirty="0">
                <a:solidFill>
                  <a:schemeClr val="bg1"/>
                </a:solidFill>
              </a:rPr>
              <a:t> has USB 2.0 Type A Male connector on one end, and other end has pin outs for </a:t>
            </a:r>
            <a:r>
              <a:rPr lang="en-US" sz="1400" dirty="0" err="1">
                <a:solidFill>
                  <a:schemeClr val="bg1"/>
                </a:solidFill>
              </a:rPr>
              <a:t>Vcc</a:t>
            </a:r>
            <a:r>
              <a:rPr lang="en-US" sz="1400" dirty="0">
                <a:solidFill>
                  <a:schemeClr val="bg1"/>
                </a:solidFill>
              </a:rPr>
              <a:t>, </a:t>
            </a:r>
            <a:r>
              <a:rPr lang="en-US" sz="1400" dirty="0" err="1">
                <a:solidFill>
                  <a:schemeClr val="bg1"/>
                </a:solidFill>
              </a:rPr>
              <a:t>Gnd</a:t>
            </a:r>
            <a:r>
              <a:rPr lang="en-US" sz="1400" dirty="0">
                <a:solidFill>
                  <a:schemeClr val="bg1"/>
                </a:solidFill>
              </a:rPr>
              <a:t>, RX and TX.</a:t>
            </a:r>
          </a:p>
          <a:p>
            <a:r>
              <a:rPr lang="en-US" sz="1400" dirty="0">
                <a:solidFill>
                  <a:schemeClr val="bg1"/>
                </a:solidFill>
              </a:rPr>
              <a:t>It will be used to connect the one LoRa transceiver to the PC at workstation.</a:t>
            </a:r>
          </a:p>
          <a:p>
            <a:r>
              <a:rPr lang="en-US" sz="1400" dirty="0">
                <a:solidFill>
                  <a:schemeClr val="bg1"/>
                </a:solidFill>
              </a:rPr>
              <a:t>An Arduino uno can also be used in place of it. </a:t>
            </a:r>
          </a:p>
          <a:p>
            <a:r>
              <a:rPr lang="en-US" sz="1400" dirty="0">
                <a:solidFill>
                  <a:schemeClr val="bg1"/>
                </a:solidFill>
              </a:rPr>
              <a:t>It costs about ₹200 to 300</a:t>
            </a:r>
            <a:endParaRPr lang="en-IN" sz="1400" dirty="0">
              <a:solidFill>
                <a:schemeClr val="bg1"/>
              </a:solidFill>
            </a:endParaRPr>
          </a:p>
        </p:txBody>
      </p:sp>
      <p:pic>
        <p:nvPicPr>
          <p:cNvPr id="49" name="Picture 48" descr="Sx1278 Lora Module 433m 10km Ra-02 Wireless Spread Spectrum Transmission  Socket For Smart Home Diy">
            <a:extLst>
              <a:ext uri="{FF2B5EF4-FFF2-40B4-BE49-F238E27FC236}">
                <a16:creationId xmlns:a16="http://schemas.microsoft.com/office/drawing/2014/main" id="{66B32D8D-F1C6-E154-5C89-E9868CB3C7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51" b="4887"/>
          <a:stretch>
            <a:fillRect/>
          </a:stretch>
        </p:blipFill>
        <p:spPr bwMode="auto">
          <a:xfrm>
            <a:off x="726705" y="799945"/>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423CA79-2489-317C-232E-6A8E9F375DB7}"/>
              </a:ext>
            </a:extLst>
          </p:cNvPr>
          <p:cNvSpPr/>
          <p:nvPr/>
        </p:nvSpPr>
        <p:spPr>
          <a:xfrm>
            <a:off x="0" y="-67154"/>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FDCECD90-B013-1C8E-C9F1-024F62887186}"/>
              </a:ext>
            </a:extLst>
          </p:cNvPr>
          <p:cNvSpPr/>
          <p:nvPr/>
        </p:nvSpPr>
        <p:spPr>
          <a:xfrm>
            <a:off x="9506" y="-37197"/>
            <a:ext cx="12277517" cy="6985731"/>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432DBA25-7664-61FE-3169-97DEF9F9D60D}"/>
              </a:ext>
            </a:extLst>
          </p:cNvPr>
          <p:cNvSpPr/>
          <p:nvPr/>
        </p:nvSpPr>
        <p:spPr>
          <a:xfrm>
            <a:off x="9506" y="-37197"/>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AA2D2B8-DCCA-DE29-0364-FEA81C81BD90}"/>
              </a:ext>
            </a:extLst>
          </p:cNvPr>
          <p:cNvPicPr>
            <a:picLocks noChangeAspect="1"/>
          </p:cNvPicPr>
          <p:nvPr/>
        </p:nvPicPr>
        <p:blipFill rotWithShape="1">
          <a:blip r:embed="rId10">
            <a:extLst>
              <a:ext uri="{28A0092B-C50C-407E-A947-70E740481C1C}">
                <a14:useLocalDpi xmlns:a14="http://schemas.microsoft.com/office/drawing/2010/main" val="0"/>
              </a:ext>
            </a:extLst>
          </a:blip>
          <a:srcRect t="36901" r="40774" b="2863"/>
          <a:stretch/>
        </p:blipFill>
        <p:spPr>
          <a:xfrm rot="365947">
            <a:off x="7456926" y="5272414"/>
            <a:ext cx="2586087" cy="1421937"/>
          </a:xfrm>
          <a:prstGeom prst="rect">
            <a:avLst/>
          </a:prstGeom>
        </p:spPr>
      </p:pic>
      <p:pic>
        <p:nvPicPr>
          <p:cNvPr id="34" name="Picture 33">
            <a:extLst>
              <a:ext uri="{FF2B5EF4-FFF2-40B4-BE49-F238E27FC236}">
                <a16:creationId xmlns:a16="http://schemas.microsoft.com/office/drawing/2014/main" id="{839B057C-7681-CFF7-50F8-0E8067CFBF0A}"/>
              </a:ext>
            </a:extLst>
          </p:cNvPr>
          <p:cNvPicPr>
            <a:picLocks noChangeAspect="1"/>
          </p:cNvPicPr>
          <p:nvPr/>
        </p:nvPicPr>
        <p:blipFill rotWithShape="1">
          <a:blip r:embed="rId11">
            <a:extLst>
              <a:ext uri="{28A0092B-C50C-407E-A947-70E740481C1C}">
                <a14:useLocalDpi xmlns:a14="http://schemas.microsoft.com/office/drawing/2010/main" val="0"/>
              </a:ext>
            </a:extLst>
          </a:blip>
          <a:srcRect t="16609" r="1618"/>
          <a:stretch/>
        </p:blipFill>
        <p:spPr>
          <a:xfrm rot="21070175">
            <a:off x="1139238" y="3982033"/>
            <a:ext cx="3297938" cy="2795424"/>
          </a:xfrm>
          <a:prstGeom prst="rect">
            <a:avLst/>
          </a:prstGeom>
        </p:spPr>
      </p:pic>
      <p:pic>
        <p:nvPicPr>
          <p:cNvPr id="38" name="Picture 37">
            <a:extLst>
              <a:ext uri="{FF2B5EF4-FFF2-40B4-BE49-F238E27FC236}">
                <a16:creationId xmlns:a16="http://schemas.microsoft.com/office/drawing/2014/main" id="{B26B96BA-5E1B-F3F6-FE6D-F25FFE440E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764295">
            <a:off x="2111314" y="4701241"/>
            <a:ext cx="1488208" cy="1488208"/>
          </a:xfrm>
          <a:prstGeom prst="rect">
            <a:avLst/>
          </a:prstGeom>
        </p:spPr>
      </p:pic>
      <p:pic>
        <p:nvPicPr>
          <p:cNvPr id="51" name="Picture 50">
            <a:extLst>
              <a:ext uri="{FF2B5EF4-FFF2-40B4-BE49-F238E27FC236}">
                <a16:creationId xmlns:a16="http://schemas.microsoft.com/office/drawing/2014/main" id="{6C3B583B-F153-2DFF-E713-984A3C171272}"/>
              </a:ext>
            </a:extLst>
          </p:cNvPr>
          <p:cNvPicPr>
            <a:picLocks noChangeAspect="1"/>
          </p:cNvPicPr>
          <p:nvPr/>
        </p:nvPicPr>
        <p:blipFill>
          <a:blip r:embed="rId13"/>
          <a:srcRect l="5746" r="10249" b="2193"/>
          <a:stretch>
            <a:fillRect/>
          </a:stretch>
        </p:blipFill>
        <p:spPr>
          <a:xfrm rot="20805569">
            <a:off x="7132941" y="2079433"/>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52" name="TextBox 51">
            <a:extLst>
              <a:ext uri="{FF2B5EF4-FFF2-40B4-BE49-F238E27FC236}">
                <a16:creationId xmlns:a16="http://schemas.microsoft.com/office/drawing/2014/main" id="{2F79AF59-E33D-3DDA-A52D-4150BDE51E75}"/>
              </a:ext>
            </a:extLst>
          </p:cNvPr>
          <p:cNvSpPr txBox="1"/>
          <p:nvPr/>
        </p:nvSpPr>
        <p:spPr>
          <a:xfrm>
            <a:off x="6766022" y="1155410"/>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pic>
        <p:nvPicPr>
          <p:cNvPr id="55" name="Picture 54" descr="Programing LORA through USB to TTL - General Electronics - Arduino Forum">
            <a:extLst>
              <a:ext uri="{FF2B5EF4-FFF2-40B4-BE49-F238E27FC236}">
                <a16:creationId xmlns:a16="http://schemas.microsoft.com/office/drawing/2014/main" id="{690A283B-4EF9-275E-CC62-134866F8A9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568" t="11919" r="538"/>
          <a:stretch>
            <a:fillRect/>
          </a:stretch>
        </p:blipFill>
        <p:spPr bwMode="auto">
          <a:xfrm rot="21120492">
            <a:off x="2023680" y="690948"/>
            <a:ext cx="2926870" cy="3676624"/>
          </a:xfrm>
          <a:custGeom>
            <a:avLst/>
            <a:gdLst>
              <a:gd name="connsiteX0" fmla="*/ 1730516 w 2926870"/>
              <a:gd name="connsiteY0" fmla="*/ 16937 h 3676624"/>
              <a:gd name="connsiteX1" fmla="*/ 2147558 w 2926870"/>
              <a:gd name="connsiteY1" fmla="*/ 165035 h 3676624"/>
              <a:gd name="connsiteX2" fmla="*/ 2846951 w 2926870"/>
              <a:gd name="connsiteY2" fmla="*/ 2175629 h 3676624"/>
              <a:gd name="connsiteX3" fmla="*/ 1042701 w 2926870"/>
              <a:gd name="connsiteY3" fmla="*/ 3331200 h 3676624"/>
              <a:gd name="connsiteX4" fmla="*/ 605309 w 2926870"/>
              <a:gd name="connsiteY4" fmla="*/ 3676624 h 3676624"/>
              <a:gd name="connsiteX5" fmla="*/ 566049 w 2926870"/>
              <a:gd name="connsiteY5" fmla="*/ 3676624 h 3676624"/>
              <a:gd name="connsiteX6" fmla="*/ 548317 w 2926870"/>
              <a:gd name="connsiteY6" fmla="*/ 3055123 h 3676624"/>
              <a:gd name="connsiteX7" fmla="*/ 166035 w 2926870"/>
              <a:gd name="connsiteY7" fmla="*/ 972812 h 3676624"/>
              <a:gd name="connsiteX8" fmla="*/ 1730516 w 2926870"/>
              <a:gd name="connsiteY8" fmla="*/ 16937 h 367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6870" h="3676624">
                <a:moveTo>
                  <a:pt x="1730516" y="16937"/>
                </a:moveTo>
                <a:cubicBezTo>
                  <a:pt x="1872556" y="40600"/>
                  <a:pt x="2013076" y="89352"/>
                  <a:pt x="2147558" y="165035"/>
                </a:cubicBezTo>
                <a:cubicBezTo>
                  <a:pt x="2784855" y="523690"/>
                  <a:pt x="3081654" y="1376919"/>
                  <a:pt x="2846951" y="2175629"/>
                </a:cubicBezTo>
                <a:cubicBezTo>
                  <a:pt x="2591269" y="3045723"/>
                  <a:pt x="1794940" y="3555752"/>
                  <a:pt x="1042701" y="3331200"/>
                </a:cubicBezTo>
                <a:lnTo>
                  <a:pt x="605309" y="3676624"/>
                </a:lnTo>
                <a:lnTo>
                  <a:pt x="566049" y="3676624"/>
                </a:lnTo>
                <a:lnTo>
                  <a:pt x="548317" y="3055123"/>
                </a:lnTo>
                <a:cubicBezTo>
                  <a:pt x="2860" y="2576513"/>
                  <a:pt x="-157280" y="1704225"/>
                  <a:pt x="166035" y="972812"/>
                </a:cubicBezTo>
                <a:cubicBezTo>
                  <a:pt x="470970" y="282981"/>
                  <a:pt x="1115010" y="-85602"/>
                  <a:pt x="1730516" y="16937"/>
                </a:cubicBezTo>
                <a:close/>
              </a:path>
            </a:pathLst>
          </a:cu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A4CF145-FA9B-673B-C134-E7A75716785A}"/>
              </a:ext>
            </a:extLst>
          </p:cNvPr>
          <p:cNvSpPr txBox="1"/>
          <p:nvPr/>
        </p:nvSpPr>
        <p:spPr>
          <a:xfrm>
            <a:off x="304129" y="1342085"/>
            <a:ext cx="2022539" cy="1569660"/>
          </a:xfrm>
          <a:prstGeom prst="rect">
            <a:avLst/>
          </a:prstGeom>
          <a:noFill/>
        </p:spPr>
        <p:txBody>
          <a:bodyPr wrap="square" rtlCol="0">
            <a:spAutoFit/>
          </a:bodyPr>
          <a:lstStyle/>
          <a:p>
            <a:r>
              <a:rPr lang="en-US" sz="2400" dirty="0">
                <a:solidFill>
                  <a:schemeClr val="bg1"/>
                </a:solidFill>
              </a:rPr>
              <a:t>USB to TTL with PC and one transceiver</a:t>
            </a:r>
            <a:endParaRPr lang="en-IN" sz="2400" dirty="0">
              <a:solidFill>
                <a:schemeClr val="bg1"/>
              </a:solidFill>
            </a:endParaRPr>
          </a:p>
        </p:txBody>
      </p:sp>
      <p:sp>
        <p:nvSpPr>
          <p:cNvPr id="28" name="Rectangle 27">
            <a:extLst>
              <a:ext uri="{FF2B5EF4-FFF2-40B4-BE49-F238E27FC236}">
                <a16:creationId xmlns:a16="http://schemas.microsoft.com/office/drawing/2014/main" id="{8F82BFF8-5DF1-90FA-7F7C-EF9FD68A7D89}"/>
              </a:ext>
            </a:extLst>
          </p:cNvPr>
          <p:cNvSpPr/>
          <p:nvPr/>
        </p:nvSpPr>
        <p:spPr>
          <a:xfrm>
            <a:off x="0" y="-67154"/>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6A1684D9-4E88-253E-A1F5-51AF0F0E34DF}"/>
              </a:ext>
            </a:extLst>
          </p:cNvPr>
          <p:cNvSpPr/>
          <p:nvPr/>
        </p:nvSpPr>
        <p:spPr>
          <a:xfrm>
            <a:off x="-9506" y="-113116"/>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13BBD697-7038-2883-85A0-9DAB77376527}"/>
              </a:ext>
            </a:extLst>
          </p:cNvPr>
          <p:cNvSpPr txBox="1"/>
          <p:nvPr/>
        </p:nvSpPr>
        <p:spPr>
          <a:xfrm>
            <a:off x="2064210" y="-201309"/>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pic>
        <p:nvPicPr>
          <p:cNvPr id="1026" name="Picture 2" descr="Generic Arduino Lora Transmitter Circuit">
            <a:extLst>
              <a:ext uri="{FF2B5EF4-FFF2-40B4-BE49-F238E27FC236}">
                <a16:creationId xmlns:a16="http://schemas.microsoft.com/office/drawing/2014/main" id="{EFF6448C-0844-C8FE-FA2E-2ED40F1925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6937" y="2231907"/>
            <a:ext cx="4595150" cy="28630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A3E29A5A-FFFE-6B6C-665B-AC1C3712543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3667" y="2223265"/>
            <a:ext cx="6111240" cy="2880360"/>
          </a:xfrm>
          <a:prstGeom prst="rect">
            <a:avLst/>
          </a:prstGeom>
        </p:spPr>
      </p:pic>
      <p:sp>
        <p:nvSpPr>
          <p:cNvPr id="40" name="TextBox 39">
            <a:extLst>
              <a:ext uri="{FF2B5EF4-FFF2-40B4-BE49-F238E27FC236}">
                <a16:creationId xmlns:a16="http://schemas.microsoft.com/office/drawing/2014/main" id="{CEF1F401-EEB2-833A-23DA-DDC100E00BFE}"/>
              </a:ext>
            </a:extLst>
          </p:cNvPr>
          <p:cNvSpPr txBox="1"/>
          <p:nvPr/>
        </p:nvSpPr>
        <p:spPr>
          <a:xfrm>
            <a:off x="1135163" y="5282872"/>
            <a:ext cx="4850467" cy="830997"/>
          </a:xfrm>
          <a:prstGeom prst="rect">
            <a:avLst/>
          </a:prstGeom>
          <a:noFill/>
        </p:spPr>
        <p:txBody>
          <a:bodyPr wrap="square" rtlCol="0">
            <a:spAutoFit/>
          </a:bodyPr>
          <a:lstStyle/>
          <a:p>
            <a:pPr algn="ctr"/>
            <a:r>
              <a:rPr lang="en-US" sz="2400" dirty="0">
                <a:solidFill>
                  <a:schemeClr val="bg1"/>
                </a:solidFill>
              </a:rPr>
              <a:t>Transceiver(working as receiver) connection with USB to TTL</a:t>
            </a:r>
            <a:endParaRPr lang="en-IN" sz="2400" dirty="0">
              <a:solidFill>
                <a:schemeClr val="bg1"/>
              </a:solidFill>
            </a:endParaRPr>
          </a:p>
        </p:txBody>
      </p:sp>
      <p:sp>
        <p:nvSpPr>
          <p:cNvPr id="41" name="TextBox 40">
            <a:extLst>
              <a:ext uri="{FF2B5EF4-FFF2-40B4-BE49-F238E27FC236}">
                <a16:creationId xmlns:a16="http://schemas.microsoft.com/office/drawing/2014/main" id="{8F470A52-85E7-D481-2E97-F64A8D8F67E1}"/>
              </a:ext>
            </a:extLst>
          </p:cNvPr>
          <p:cNvSpPr txBox="1"/>
          <p:nvPr/>
        </p:nvSpPr>
        <p:spPr>
          <a:xfrm>
            <a:off x="7556148" y="5282872"/>
            <a:ext cx="4850467" cy="830997"/>
          </a:xfrm>
          <a:prstGeom prst="rect">
            <a:avLst/>
          </a:prstGeom>
          <a:noFill/>
        </p:spPr>
        <p:txBody>
          <a:bodyPr wrap="square" rtlCol="0">
            <a:spAutoFit/>
          </a:bodyPr>
          <a:lstStyle/>
          <a:p>
            <a:pPr algn="ctr"/>
            <a:r>
              <a:rPr lang="en-US" sz="2400" dirty="0">
                <a:solidFill>
                  <a:schemeClr val="bg1"/>
                </a:solidFill>
              </a:rPr>
              <a:t>Transceiver(working as transmitter) connection with Arduino Uno</a:t>
            </a:r>
            <a:endParaRPr lang="en-IN" sz="2400" dirty="0">
              <a:solidFill>
                <a:schemeClr val="bg1"/>
              </a:solidFill>
            </a:endParaRPr>
          </a:p>
        </p:txBody>
      </p:sp>
      <p:sp>
        <p:nvSpPr>
          <p:cNvPr id="33" name="Rectangle 32">
            <a:extLst>
              <a:ext uri="{FF2B5EF4-FFF2-40B4-BE49-F238E27FC236}">
                <a16:creationId xmlns:a16="http://schemas.microsoft.com/office/drawing/2014/main" id="{B133E1C5-3FCD-3082-15FC-F7A4279C524B}"/>
              </a:ext>
            </a:extLst>
          </p:cNvPr>
          <p:cNvSpPr/>
          <p:nvPr/>
        </p:nvSpPr>
        <p:spPr>
          <a:xfrm>
            <a:off x="262" y="-100146"/>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F5329359-216D-B677-DEF4-59DFE5153C9F}"/>
              </a:ext>
            </a:extLst>
          </p:cNvPr>
          <p:cNvSpPr/>
          <p:nvPr/>
        </p:nvSpPr>
        <p:spPr>
          <a:xfrm>
            <a:off x="-19012" y="-67154"/>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C5CD3964-4BED-A71E-AFF3-A9FEF4C4D909}"/>
              </a:ext>
            </a:extLst>
          </p:cNvPr>
          <p:cNvSpPr txBox="1"/>
          <p:nvPr/>
        </p:nvSpPr>
        <p:spPr>
          <a:xfrm>
            <a:off x="1782309" y="-113116"/>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3" name="Picture 52" descr="Uno Minda TD-1121 Temperature Sensor Black Coupler for-TATA-Nano :  Amazon.in: Car &amp; Motorbike">
            <a:extLst>
              <a:ext uri="{FF2B5EF4-FFF2-40B4-BE49-F238E27FC236}">
                <a16:creationId xmlns:a16="http://schemas.microsoft.com/office/drawing/2014/main" id="{B903CCFF-47B7-A5E9-CDB8-C075E11935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25392" r="23525" b="6292"/>
          <a:stretch>
            <a:fillRect/>
          </a:stretch>
        </p:blipFill>
        <p:spPr bwMode="auto">
          <a:xfrm rot="20673561">
            <a:off x="868081" y="2099150"/>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941D8D99-5BF2-33EB-6FCB-2E4579853A91}"/>
              </a:ext>
            </a:extLst>
          </p:cNvPr>
          <p:cNvSpPr txBox="1"/>
          <p:nvPr/>
        </p:nvSpPr>
        <p:spPr>
          <a:xfrm>
            <a:off x="4288099" y="1231821"/>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60" name="Picture 59">
            <a:extLst>
              <a:ext uri="{FF2B5EF4-FFF2-40B4-BE49-F238E27FC236}">
                <a16:creationId xmlns:a16="http://schemas.microsoft.com/office/drawing/2014/main" id="{2B916583-31B1-261A-4417-3692F5BC31EE}"/>
              </a:ext>
            </a:extLst>
          </p:cNvPr>
          <p:cNvPicPr>
            <a:picLocks noChangeAspect="1"/>
          </p:cNvPicPr>
          <p:nvPr/>
        </p:nvPicPr>
        <p:blipFill rotWithShape="1">
          <a:blip r:embed="rId18"/>
          <a:srcRect t="7424" r="-648"/>
          <a:stretch/>
        </p:blipFill>
        <p:spPr>
          <a:xfrm>
            <a:off x="6443398" y="3892276"/>
            <a:ext cx="2603825" cy="557863"/>
          </a:xfrm>
          <a:prstGeom prst="rect">
            <a:avLst/>
          </a:prstGeom>
        </p:spPr>
      </p:pic>
      <p:sp>
        <p:nvSpPr>
          <p:cNvPr id="61" name="TextBox 60">
            <a:extLst>
              <a:ext uri="{FF2B5EF4-FFF2-40B4-BE49-F238E27FC236}">
                <a16:creationId xmlns:a16="http://schemas.microsoft.com/office/drawing/2014/main" id="{3ABAE241-0379-76AD-3FEA-9C9046AD7B2A}"/>
              </a:ext>
            </a:extLst>
          </p:cNvPr>
          <p:cNvSpPr txBox="1"/>
          <p:nvPr/>
        </p:nvSpPr>
        <p:spPr>
          <a:xfrm>
            <a:off x="4358926" y="4482482"/>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47" name="Rectangle 46">
            <a:extLst>
              <a:ext uri="{FF2B5EF4-FFF2-40B4-BE49-F238E27FC236}">
                <a16:creationId xmlns:a16="http://schemas.microsoft.com/office/drawing/2014/main" id="{5F4F8FF0-0361-243F-A07F-3B45CF666B00}"/>
              </a:ext>
            </a:extLst>
          </p:cNvPr>
          <p:cNvSpPr/>
          <p:nvPr/>
        </p:nvSpPr>
        <p:spPr>
          <a:xfrm>
            <a:off x="78416" y="-54184"/>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AC7A5289-EDE5-8744-7F60-9D53F70315CA}"/>
              </a:ext>
            </a:extLst>
          </p:cNvPr>
          <p:cNvSpPr/>
          <p:nvPr/>
        </p:nvSpPr>
        <p:spPr>
          <a:xfrm>
            <a:off x="6891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20064C39-5C67-6064-3C8D-43A91F5EAB89}"/>
              </a:ext>
            </a:extLst>
          </p:cNvPr>
          <p:cNvSpPr txBox="1"/>
          <p:nvPr/>
        </p:nvSpPr>
        <p:spPr>
          <a:xfrm>
            <a:off x="2159739"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59" name="Picture 58">
            <a:extLst>
              <a:ext uri="{FF2B5EF4-FFF2-40B4-BE49-F238E27FC236}">
                <a16:creationId xmlns:a16="http://schemas.microsoft.com/office/drawing/2014/main" id="{D7890DE4-C8F9-FA50-0288-CFF4F52B1188}"/>
              </a:ext>
            </a:extLst>
          </p:cNvPr>
          <p:cNvPicPr>
            <a:picLocks noChangeAspect="1"/>
          </p:cNvPicPr>
          <p:nvPr/>
        </p:nvPicPr>
        <p:blipFill>
          <a:blip r:embed="rId19"/>
          <a:stretch>
            <a:fillRect/>
          </a:stretch>
        </p:blipFill>
        <p:spPr>
          <a:xfrm>
            <a:off x="6886407" y="2132538"/>
            <a:ext cx="5099481" cy="3169493"/>
          </a:xfrm>
          <a:prstGeom prst="rect">
            <a:avLst/>
          </a:prstGeom>
        </p:spPr>
      </p:pic>
      <p:pic>
        <p:nvPicPr>
          <p:cNvPr id="1024" name="Picture 1023">
            <a:extLst>
              <a:ext uri="{FF2B5EF4-FFF2-40B4-BE49-F238E27FC236}">
                <a16:creationId xmlns:a16="http://schemas.microsoft.com/office/drawing/2014/main" id="{853F5C36-2362-AA51-255D-9A7E1679E6D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0353" y="2211527"/>
            <a:ext cx="6277201" cy="3090503"/>
          </a:xfrm>
          <a:prstGeom prst="rect">
            <a:avLst/>
          </a:prstGeom>
        </p:spPr>
      </p:pic>
      <p:sp>
        <p:nvSpPr>
          <p:cNvPr id="58" name="Rectangle 57">
            <a:extLst>
              <a:ext uri="{FF2B5EF4-FFF2-40B4-BE49-F238E27FC236}">
                <a16:creationId xmlns:a16="http://schemas.microsoft.com/office/drawing/2014/main" id="{AC65DF60-8188-D814-77ED-8B346F28D1BC}"/>
              </a:ext>
            </a:extLst>
          </p:cNvPr>
          <p:cNvSpPr/>
          <p:nvPr/>
        </p:nvSpPr>
        <p:spPr>
          <a:xfrm>
            <a:off x="72091" y="-3719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61">
            <a:extLst>
              <a:ext uri="{FF2B5EF4-FFF2-40B4-BE49-F238E27FC236}">
                <a16:creationId xmlns:a16="http://schemas.microsoft.com/office/drawing/2014/main" id="{D38E5C88-FB49-9453-1B53-F09BA6123B14}"/>
              </a:ext>
            </a:extLst>
          </p:cNvPr>
          <p:cNvSpPr/>
          <p:nvPr/>
        </p:nvSpPr>
        <p:spPr>
          <a:xfrm>
            <a:off x="175862" y="-15116"/>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1BAE4CCB-7F2F-33C1-D368-0BE95EA10949}"/>
              </a:ext>
            </a:extLst>
          </p:cNvPr>
          <p:cNvSpPr txBox="1"/>
          <p:nvPr/>
        </p:nvSpPr>
        <p:spPr>
          <a:xfrm>
            <a:off x="1944245" y="-61078"/>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IR Sensor</a:t>
            </a:r>
            <a:endParaRPr lang="en-IN" sz="6600" b="1" dirty="0">
              <a:solidFill>
                <a:schemeClr val="accent1">
                  <a:lumMod val="40000"/>
                  <a:lumOff val="60000"/>
                </a:schemeClr>
              </a:solidFill>
              <a:latin typeface="Bahnschrift Condensed" panose="020B0502040204020203" pitchFamily="34" charset="0"/>
            </a:endParaRPr>
          </a:p>
        </p:txBody>
      </p:sp>
      <p:pic>
        <p:nvPicPr>
          <p:cNvPr id="1028" name="Picture 1027" descr="Buy Obstacle Avoidance IR Sensor Module at Low Price In India">
            <a:extLst>
              <a:ext uri="{FF2B5EF4-FFF2-40B4-BE49-F238E27FC236}">
                <a16:creationId xmlns:a16="http://schemas.microsoft.com/office/drawing/2014/main" id="{9125F429-D176-7DDB-EEEF-E231E8ACBE8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6" t="2908" r="4306" b="1859"/>
          <a:stretch>
            <a:fillRect/>
          </a:stretch>
        </p:blipFill>
        <p:spPr bwMode="auto">
          <a:xfrm rot="193210">
            <a:off x="899852" y="2013630"/>
            <a:ext cx="3807821" cy="3694556"/>
          </a:xfrm>
          <a:custGeom>
            <a:avLst/>
            <a:gdLst>
              <a:gd name="connsiteX0" fmla="*/ 1800157 w 3807821"/>
              <a:gd name="connsiteY0" fmla="*/ 3154 h 3694556"/>
              <a:gd name="connsiteX1" fmla="*/ 3804941 w 3807821"/>
              <a:gd name="connsiteY1" fmla="*/ 1740323 h 3694556"/>
              <a:gd name="connsiteX2" fmla="*/ 2007664 w 3807821"/>
              <a:gd name="connsiteY2" fmla="*/ 3691403 h 3694556"/>
              <a:gd name="connsiteX3" fmla="*/ 2881 w 3807821"/>
              <a:gd name="connsiteY3" fmla="*/ 1954234 h 3694556"/>
              <a:gd name="connsiteX4" fmla="*/ 1800157 w 3807821"/>
              <a:gd name="connsiteY4" fmla="*/ 3154 h 3694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821" h="3694556">
                <a:moveTo>
                  <a:pt x="1800157" y="3154"/>
                </a:moveTo>
                <a:cubicBezTo>
                  <a:pt x="2850066" y="-55916"/>
                  <a:pt x="3747640" y="721841"/>
                  <a:pt x="3804941" y="1740323"/>
                </a:cubicBezTo>
                <a:cubicBezTo>
                  <a:pt x="3862243" y="2758805"/>
                  <a:pt x="3057573" y="3632333"/>
                  <a:pt x="2007664" y="3691403"/>
                </a:cubicBezTo>
                <a:cubicBezTo>
                  <a:pt x="957755" y="3750473"/>
                  <a:pt x="60183" y="2972716"/>
                  <a:pt x="2881" y="1954234"/>
                </a:cubicBezTo>
                <a:cubicBezTo>
                  <a:pt x="-54421" y="935751"/>
                  <a:pt x="750247" y="62224"/>
                  <a:pt x="1800157" y="3154"/>
                </a:cubicBezTo>
                <a:close/>
              </a:path>
            </a:pathLst>
          </a:cu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2CD0C39D-9F2E-7315-829F-D4FBE853778A}"/>
              </a:ext>
            </a:extLst>
          </p:cNvPr>
          <p:cNvSpPr txBox="1"/>
          <p:nvPr/>
        </p:nvSpPr>
        <p:spPr>
          <a:xfrm>
            <a:off x="4745717" y="1251531"/>
            <a:ext cx="7117761" cy="4154984"/>
          </a:xfrm>
          <a:prstGeom prst="rect">
            <a:avLst/>
          </a:prstGeom>
          <a:noFill/>
        </p:spPr>
        <p:txBody>
          <a:bodyPr wrap="square" rtlCol="0">
            <a:spAutoFit/>
          </a:bodyPr>
          <a:lstStyle/>
          <a:p>
            <a:pPr algn="ctr"/>
            <a:r>
              <a:rPr lang="en-US" sz="2400" dirty="0">
                <a:solidFill>
                  <a:schemeClr val="bg1"/>
                </a:solidFill>
              </a:rPr>
              <a:t>It is a sensor that can be used to form a tachometer which can be used to measure the rotations per minute.</a:t>
            </a:r>
          </a:p>
          <a:p>
            <a:pPr algn="ctr"/>
            <a:endParaRPr lang="en-US" sz="2400" dirty="0">
              <a:solidFill>
                <a:schemeClr val="bg1"/>
              </a:solidFill>
            </a:endParaRPr>
          </a:p>
          <a:p>
            <a:pPr algn="ctr"/>
            <a:r>
              <a:rPr lang="en-US" sz="2400" dirty="0">
                <a:solidFill>
                  <a:schemeClr val="bg1"/>
                </a:solidFill>
              </a:rPr>
              <a:t>IR transmits IR rays which reflect back to the IR receiver and then IR Module generates an output or pulse which is detected by the Arduino controller</a:t>
            </a:r>
          </a:p>
          <a:p>
            <a:pPr algn="ctr"/>
            <a:endParaRPr lang="en-US" sz="2400" dirty="0">
              <a:solidFill>
                <a:schemeClr val="bg1"/>
              </a:solidFill>
            </a:endParaRPr>
          </a:p>
          <a:p>
            <a:pPr algn="ctr"/>
            <a:r>
              <a:rPr lang="en-US" sz="2400" dirty="0">
                <a:solidFill>
                  <a:schemeClr val="bg1"/>
                </a:solidFill>
              </a:rPr>
              <a:t>After 5 seconds Arduino calculates RPM for a minute using the given formula:</a:t>
            </a:r>
          </a:p>
          <a:p>
            <a:pPr algn="ctr"/>
            <a:endParaRPr lang="en-US" sz="2400" dirty="0">
              <a:solidFill>
                <a:schemeClr val="bg1"/>
              </a:solidFill>
            </a:endParaRPr>
          </a:p>
          <a:p>
            <a:pPr algn="ctr"/>
            <a:r>
              <a:rPr lang="en-US" sz="2400" dirty="0">
                <a:solidFill>
                  <a:schemeClr val="bg1"/>
                </a:solidFill>
              </a:rPr>
              <a:t>RPM=count x 12 / (number of spokes of wheel)</a:t>
            </a:r>
          </a:p>
        </p:txBody>
      </p:sp>
      <p:sp>
        <p:nvSpPr>
          <p:cNvPr id="1025" name="Rectangle 1024">
            <a:extLst>
              <a:ext uri="{FF2B5EF4-FFF2-40B4-BE49-F238E27FC236}">
                <a16:creationId xmlns:a16="http://schemas.microsoft.com/office/drawing/2014/main" id="{29CF7927-93E4-064E-F593-723C8EABEAFF}"/>
              </a:ext>
            </a:extLst>
          </p:cNvPr>
          <p:cNvSpPr/>
          <p:nvPr/>
        </p:nvSpPr>
        <p:spPr>
          <a:xfrm>
            <a:off x="33053" y="-51981"/>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7" name="Rectangle 1026">
            <a:extLst>
              <a:ext uri="{FF2B5EF4-FFF2-40B4-BE49-F238E27FC236}">
                <a16:creationId xmlns:a16="http://schemas.microsoft.com/office/drawing/2014/main" id="{2349FB74-BB7D-8557-278F-1D195CBCDE5E}"/>
              </a:ext>
            </a:extLst>
          </p:cNvPr>
          <p:cNvSpPr/>
          <p:nvPr/>
        </p:nvSpPr>
        <p:spPr>
          <a:xfrm>
            <a:off x="131374" y="-82549"/>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0" name="TextBox 1029">
            <a:extLst>
              <a:ext uri="{FF2B5EF4-FFF2-40B4-BE49-F238E27FC236}">
                <a16:creationId xmlns:a16="http://schemas.microsoft.com/office/drawing/2014/main" id="{4EC3FCD4-D348-1179-FE1C-A91C293AA24A}"/>
              </a:ext>
            </a:extLst>
          </p:cNvPr>
          <p:cNvSpPr txBox="1"/>
          <p:nvPr/>
        </p:nvSpPr>
        <p:spPr>
          <a:xfrm>
            <a:off x="2222198" y="-128511"/>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1034" name="Picture 1033">
            <a:extLst>
              <a:ext uri="{FF2B5EF4-FFF2-40B4-BE49-F238E27FC236}">
                <a16:creationId xmlns:a16="http://schemas.microsoft.com/office/drawing/2014/main" id="{185677B3-2E06-E1C4-B377-98C518B39CA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42559" y="1619295"/>
            <a:ext cx="9769421" cy="4480195"/>
          </a:xfrm>
          <a:prstGeom prst="rect">
            <a:avLst/>
          </a:prstGeom>
        </p:spPr>
      </p:pic>
      <p:sp>
        <p:nvSpPr>
          <p:cNvPr id="1031" name="Rectangle 1030">
            <a:extLst>
              <a:ext uri="{FF2B5EF4-FFF2-40B4-BE49-F238E27FC236}">
                <a16:creationId xmlns:a16="http://schemas.microsoft.com/office/drawing/2014/main" id="{8672EDC9-7547-D729-3C58-174B4A64A7D0}"/>
              </a:ext>
            </a:extLst>
          </p:cNvPr>
          <p:cNvSpPr/>
          <p:nvPr/>
        </p:nvSpPr>
        <p:spPr>
          <a:xfrm>
            <a:off x="143313" y="-52033"/>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2" name="Rectangle 1031">
            <a:extLst>
              <a:ext uri="{FF2B5EF4-FFF2-40B4-BE49-F238E27FC236}">
                <a16:creationId xmlns:a16="http://schemas.microsoft.com/office/drawing/2014/main" id="{A8FB690A-EE86-31D4-8D20-B77AA3C52AE5}"/>
              </a:ext>
            </a:extLst>
          </p:cNvPr>
          <p:cNvSpPr/>
          <p:nvPr/>
        </p:nvSpPr>
        <p:spPr>
          <a:xfrm>
            <a:off x="3331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3" name="TextBox 1032">
            <a:extLst>
              <a:ext uri="{FF2B5EF4-FFF2-40B4-BE49-F238E27FC236}">
                <a16:creationId xmlns:a16="http://schemas.microsoft.com/office/drawing/2014/main" id="{26F88F0D-1B95-C83B-68C2-138F7B49C301}"/>
              </a:ext>
            </a:extLst>
          </p:cNvPr>
          <p:cNvSpPr txBox="1"/>
          <p:nvPr/>
        </p:nvSpPr>
        <p:spPr>
          <a:xfrm>
            <a:off x="1801698"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NEO-6M GPS</a:t>
            </a:r>
            <a:endParaRPr lang="en-IN" sz="6600" b="1" dirty="0">
              <a:solidFill>
                <a:schemeClr val="accent1">
                  <a:lumMod val="40000"/>
                  <a:lumOff val="60000"/>
                </a:schemeClr>
              </a:solidFill>
              <a:latin typeface="Bahnschrift Condensed" panose="020B0502040204020203" pitchFamily="34" charset="0"/>
            </a:endParaRPr>
          </a:p>
        </p:txBody>
      </p:sp>
      <p:sp>
        <p:nvSpPr>
          <p:cNvPr id="1036" name="TextBox 1035">
            <a:extLst>
              <a:ext uri="{FF2B5EF4-FFF2-40B4-BE49-F238E27FC236}">
                <a16:creationId xmlns:a16="http://schemas.microsoft.com/office/drawing/2014/main" id="{A575E253-C4B8-1D4F-2C72-5264A40A33D9}"/>
              </a:ext>
            </a:extLst>
          </p:cNvPr>
          <p:cNvSpPr txBox="1"/>
          <p:nvPr/>
        </p:nvSpPr>
        <p:spPr>
          <a:xfrm>
            <a:off x="4603170" y="1229450"/>
            <a:ext cx="7117761" cy="5262979"/>
          </a:xfrm>
          <a:prstGeom prst="rect">
            <a:avLst/>
          </a:prstGeom>
          <a:noFill/>
        </p:spPr>
        <p:txBody>
          <a:bodyPr wrap="square" rtlCol="0">
            <a:spAutoFit/>
          </a:bodyPr>
          <a:lstStyle/>
          <a:p>
            <a:pPr algn="ctr"/>
            <a:r>
              <a:rPr lang="en-US" sz="2800" dirty="0">
                <a:solidFill>
                  <a:schemeClr val="bg1"/>
                </a:solidFill>
              </a:rPr>
              <a:t>It is a sensor that is used to get the geolocation data.</a:t>
            </a:r>
          </a:p>
          <a:p>
            <a:pPr algn="ctr"/>
            <a:r>
              <a:rPr lang="en-US" sz="2800" dirty="0">
                <a:solidFill>
                  <a:schemeClr val="bg1"/>
                </a:solidFill>
              </a:rPr>
              <a:t>Along with latitude and longitude it gives data like number of satellites being tracked, horizontal dilution of position, altitude above mean sea level, height of geoid respectively</a:t>
            </a:r>
          </a:p>
          <a:p>
            <a:pPr algn="ctr"/>
            <a:endParaRPr lang="en-US" sz="2400" dirty="0">
              <a:solidFill>
                <a:schemeClr val="bg1"/>
              </a:solidFill>
            </a:endParaRPr>
          </a:p>
          <a:p>
            <a:pPr algn="ctr"/>
            <a:endParaRPr lang="en-US" sz="2400" dirty="0">
              <a:solidFill>
                <a:schemeClr val="bg1"/>
              </a:solidFill>
            </a:endParaRPr>
          </a:p>
          <a:p>
            <a:r>
              <a:rPr lang="en-US" sz="2400" dirty="0">
                <a:solidFill>
                  <a:schemeClr val="bg1"/>
                </a:solidFill>
              </a:rPr>
              <a:t>Its output looks like:</a:t>
            </a:r>
          </a:p>
          <a:p>
            <a:r>
              <a:rPr lang="en-US" sz="2400" dirty="0">
                <a:solidFill>
                  <a:schemeClr val="bg1"/>
                </a:solidFill>
              </a:rPr>
              <a:t>$GPGGA,110617.00,41XX.XXXXX,N,00831.54761,W,1,05,2.68,129.0,M,50.1,M,,*42</a:t>
            </a:r>
          </a:p>
          <a:p>
            <a:endParaRPr lang="en-US" sz="2400" dirty="0">
              <a:solidFill>
                <a:schemeClr val="bg1"/>
              </a:solidFill>
            </a:endParaRPr>
          </a:p>
          <a:p>
            <a:endParaRPr lang="en-US" sz="2400" dirty="0">
              <a:solidFill>
                <a:schemeClr val="bg1"/>
              </a:solidFill>
            </a:endParaRPr>
          </a:p>
        </p:txBody>
      </p:sp>
      <p:pic>
        <p:nvPicPr>
          <p:cNvPr id="1039" name="Picture 1038" descr="Probots Ublox NEO-6M GPS Flight Controller Module Buy Online India">
            <a:extLst>
              <a:ext uri="{FF2B5EF4-FFF2-40B4-BE49-F238E27FC236}">
                <a16:creationId xmlns:a16="http://schemas.microsoft.com/office/drawing/2014/main" id="{DACEBA85-7583-E5B7-A073-FEBC0C184FA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18630" t="18177" r="19095" b="24017"/>
          <a:stretch>
            <a:fillRect/>
          </a:stretch>
        </p:blipFill>
        <p:spPr bwMode="auto">
          <a:xfrm>
            <a:off x="499000" y="1398925"/>
            <a:ext cx="3779520" cy="3508356"/>
          </a:xfrm>
          <a:custGeom>
            <a:avLst/>
            <a:gdLst>
              <a:gd name="connsiteX0" fmla="*/ 1889760 w 3779520"/>
              <a:gd name="connsiteY0" fmla="*/ 0 h 3508356"/>
              <a:gd name="connsiteX1" fmla="*/ 3779520 w 3779520"/>
              <a:gd name="connsiteY1" fmla="*/ 1754178 h 3508356"/>
              <a:gd name="connsiteX2" fmla="*/ 1889760 w 3779520"/>
              <a:gd name="connsiteY2" fmla="*/ 3508356 h 3508356"/>
              <a:gd name="connsiteX3" fmla="*/ 0 w 3779520"/>
              <a:gd name="connsiteY3" fmla="*/ 1754178 h 3508356"/>
              <a:gd name="connsiteX4" fmla="*/ 1889760 w 3779520"/>
              <a:gd name="connsiteY4" fmla="*/ 0 h 350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0" h="3508356">
                <a:moveTo>
                  <a:pt x="1889760" y="0"/>
                </a:moveTo>
                <a:cubicBezTo>
                  <a:pt x="2933446" y="0"/>
                  <a:pt x="3779520" y="785372"/>
                  <a:pt x="3779520" y="1754178"/>
                </a:cubicBezTo>
                <a:cubicBezTo>
                  <a:pt x="3779520" y="2722984"/>
                  <a:pt x="2933446" y="3508356"/>
                  <a:pt x="1889760" y="3508356"/>
                </a:cubicBezTo>
                <a:cubicBezTo>
                  <a:pt x="846074" y="3508356"/>
                  <a:pt x="0" y="2722984"/>
                  <a:pt x="0" y="1754178"/>
                </a:cubicBezTo>
                <a:cubicBezTo>
                  <a:pt x="0" y="785372"/>
                  <a:pt x="846074" y="0"/>
                  <a:pt x="1889760"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98F691F2-3FF7-F0F6-EC31-9941653D5FF5}"/>
              </a:ext>
            </a:extLst>
          </p:cNvPr>
          <p:cNvSpPr/>
          <p:nvPr/>
        </p:nvSpPr>
        <p:spPr>
          <a:xfrm>
            <a:off x="12296529" y="-68170"/>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7" name="Rectangle 1036">
            <a:extLst>
              <a:ext uri="{FF2B5EF4-FFF2-40B4-BE49-F238E27FC236}">
                <a16:creationId xmlns:a16="http://schemas.microsoft.com/office/drawing/2014/main" id="{9624CAFC-D910-5322-BFDE-C3A18AEF93EB}"/>
              </a:ext>
            </a:extLst>
          </p:cNvPr>
          <p:cNvSpPr/>
          <p:nvPr/>
        </p:nvSpPr>
        <p:spPr>
          <a:xfrm>
            <a:off x="13797362" y="-41643"/>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8" name="TextBox 1037">
            <a:extLst>
              <a:ext uri="{FF2B5EF4-FFF2-40B4-BE49-F238E27FC236}">
                <a16:creationId xmlns:a16="http://schemas.microsoft.com/office/drawing/2014/main" id="{820AB2AF-6581-1536-13C4-119C9E27E171}"/>
              </a:ext>
            </a:extLst>
          </p:cNvPr>
          <p:cNvSpPr txBox="1"/>
          <p:nvPr/>
        </p:nvSpPr>
        <p:spPr>
          <a:xfrm>
            <a:off x="15725282" y="-114132"/>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1046" name="Picture 1045">
            <a:extLst>
              <a:ext uri="{FF2B5EF4-FFF2-40B4-BE49-F238E27FC236}">
                <a16:creationId xmlns:a16="http://schemas.microsoft.com/office/drawing/2014/main" id="{34F27D92-F1DB-D3B6-E2C3-8882C09784B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003133" y="1057238"/>
            <a:ext cx="9971805" cy="4713236"/>
          </a:xfrm>
          <a:prstGeom prst="rect">
            <a:avLst/>
          </a:prstGeom>
        </p:spPr>
      </p:pic>
      <p:sp>
        <p:nvSpPr>
          <p:cNvPr id="1040" name="TextBox 1039">
            <a:extLst>
              <a:ext uri="{FF2B5EF4-FFF2-40B4-BE49-F238E27FC236}">
                <a16:creationId xmlns:a16="http://schemas.microsoft.com/office/drawing/2014/main" id="{68960A82-F863-72DF-18FE-92872DE1724E}"/>
              </a:ext>
            </a:extLst>
          </p:cNvPr>
          <p:cNvSpPr txBox="1"/>
          <p:nvPr/>
        </p:nvSpPr>
        <p:spPr>
          <a:xfrm>
            <a:off x="18074640" y="6258560"/>
            <a:ext cx="4754880" cy="523220"/>
          </a:xfrm>
          <a:prstGeom prst="rect">
            <a:avLst/>
          </a:prstGeom>
          <a:noFill/>
        </p:spPr>
        <p:txBody>
          <a:bodyPr wrap="square" rtlCol="0">
            <a:spAutoFit/>
          </a:bodyPr>
          <a:lstStyle/>
          <a:p>
            <a:pPr algn="ctr"/>
            <a:r>
              <a:rPr lang="en-IN" sz="2800" dirty="0">
                <a:solidFill>
                  <a:schemeClr val="accent1">
                    <a:lumMod val="40000"/>
                    <a:lumOff val="60000"/>
                  </a:schemeClr>
                </a:solidFill>
                <a:hlinkClick r:id="rId25">
                  <a:extLst>
                    <a:ext uri="{A12FA001-AC4F-418D-AE19-62706E023703}">
                      <ahyp:hlinkClr xmlns:ahyp="http://schemas.microsoft.com/office/drawing/2018/hyperlinkcolor" val="tx"/>
                    </a:ext>
                  </a:extLst>
                </a:hlinkClick>
              </a:rPr>
              <a:t>NEO-6M GPS product link</a:t>
            </a:r>
            <a:endParaRPr lang="en-IN" sz="2800" dirty="0">
              <a:solidFill>
                <a:schemeClr val="accent1">
                  <a:lumMod val="40000"/>
                  <a:lumOff val="60000"/>
                </a:schemeClr>
              </a:solidFill>
            </a:endParaRPr>
          </a:p>
        </p:txBody>
      </p:sp>
    </p:spTree>
    <p:extLst>
      <p:ext uri="{BB962C8B-B14F-4D97-AF65-F5344CB8AC3E}">
        <p14:creationId xmlns:p14="http://schemas.microsoft.com/office/powerpoint/2010/main" val="1766023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5" name="Rectangle 4">
            <a:extLst>
              <a:ext uri="{FF2B5EF4-FFF2-40B4-BE49-F238E27FC236}">
                <a16:creationId xmlns:a16="http://schemas.microsoft.com/office/drawing/2014/main" id="{882FA688-C4F6-FFDB-367A-ABBA3FF2011C}"/>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1638A6-548C-01AF-D75B-59F37545B9B0}"/>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73BD1D6-F147-B8D3-F414-DB61AC5C5B15}"/>
              </a:ext>
            </a:extLst>
          </p:cNvPr>
          <p:cNvGrpSpPr/>
          <p:nvPr/>
        </p:nvGrpSpPr>
        <p:grpSpPr>
          <a:xfrm>
            <a:off x="20974" y="-148321"/>
            <a:ext cx="12244057" cy="7087558"/>
            <a:chOff x="13882357" y="-129924"/>
            <a:chExt cx="12244057" cy="7087558"/>
          </a:xfrm>
        </p:grpSpPr>
        <p:sp>
          <p:nvSpPr>
            <p:cNvPr id="20" name="Rectangle 19">
              <a:extLst>
                <a:ext uri="{FF2B5EF4-FFF2-40B4-BE49-F238E27FC236}">
                  <a16:creationId xmlns:a16="http://schemas.microsoft.com/office/drawing/2014/main" id="{E76FABCE-C38A-D26F-7C78-6407CEB14D7C}"/>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CFA9D2F-29B8-CB47-98C3-D8FBB433817A}"/>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19" name="Rectangle 18">
            <a:extLst>
              <a:ext uri="{FF2B5EF4-FFF2-40B4-BE49-F238E27FC236}">
                <a16:creationId xmlns:a16="http://schemas.microsoft.com/office/drawing/2014/main" id="{32468B11-BE9C-7CF1-D096-873725AE91BD}"/>
              </a:ext>
            </a:extLst>
          </p:cNvPr>
          <p:cNvSpPr/>
          <p:nvPr/>
        </p:nvSpPr>
        <p:spPr>
          <a:xfrm>
            <a:off x="-9506" y="682676"/>
            <a:ext cx="40968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74BCA19A-2FC8-8741-3967-B0D697474E53}"/>
              </a:ext>
            </a:extLst>
          </p:cNvPr>
          <p:cNvSpPr/>
          <p:nvPr/>
        </p:nvSpPr>
        <p:spPr>
          <a:xfrm>
            <a:off x="4087558" y="682676"/>
            <a:ext cx="40968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412B6F2-25D2-8178-B931-88EB47561B91}"/>
              </a:ext>
            </a:extLst>
          </p:cNvPr>
          <p:cNvSpPr/>
          <p:nvPr/>
        </p:nvSpPr>
        <p:spPr>
          <a:xfrm>
            <a:off x="8180717" y="682676"/>
            <a:ext cx="4096800" cy="625542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4EB90DC0-3A60-7BEB-DF0E-5F7B88A6A0B6}"/>
              </a:ext>
            </a:extLst>
          </p:cNvPr>
          <p:cNvSpPr txBox="1"/>
          <p:nvPr/>
        </p:nvSpPr>
        <p:spPr>
          <a:xfrm>
            <a:off x="85451" y="3319121"/>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6" name="TextBox 35">
            <a:extLst>
              <a:ext uri="{FF2B5EF4-FFF2-40B4-BE49-F238E27FC236}">
                <a16:creationId xmlns:a16="http://schemas.microsoft.com/office/drawing/2014/main" id="{57618C9F-6889-D390-7790-1E21AB5AE606}"/>
              </a:ext>
            </a:extLst>
          </p:cNvPr>
          <p:cNvSpPr txBox="1"/>
          <p:nvPr/>
        </p:nvSpPr>
        <p:spPr>
          <a:xfrm>
            <a:off x="4786305"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sp>
        <p:nvSpPr>
          <p:cNvPr id="37" name="TextBox 36">
            <a:extLst>
              <a:ext uri="{FF2B5EF4-FFF2-40B4-BE49-F238E27FC236}">
                <a16:creationId xmlns:a16="http://schemas.microsoft.com/office/drawing/2014/main" id="{70BE0AF1-7B29-7D8C-B1DB-7976C27F50FA}"/>
              </a:ext>
            </a:extLst>
          </p:cNvPr>
          <p:cNvSpPr txBox="1"/>
          <p:nvPr/>
        </p:nvSpPr>
        <p:spPr>
          <a:xfrm>
            <a:off x="9115513" y="3319121"/>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U</a:t>
            </a:r>
            <a:r>
              <a:rPr lang="en-IN" sz="2400" b="1" dirty="0">
                <a:solidFill>
                  <a:schemeClr val="bg1"/>
                </a:solidFill>
                <a:latin typeface="Bahnschrift Condensed" panose="020B0502040204020203" pitchFamily="34" charset="0"/>
              </a:rPr>
              <a:t>SB to TTL</a:t>
            </a:r>
          </a:p>
        </p:txBody>
      </p:sp>
      <p:pic>
        <p:nvPicPr>
          <p:cNvPr id="39" name="Picture 38" descr="Arduino Uno - Wikipedia">
            <a:extLst>
              <a:ext uri="{FF2B5EF4-FFF2-40B4-BE49-F238E27FC236}">
                <a16:creationId xmlns:a16="http://schemas.microsoft.com/office/drawing/2014/main" id="{3C1F5788-37AB-33D0-7F29-7E8C7134F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4857546"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7294071E-711E-7D5B-3DD0-E90F228A9EF7}"/>
              </a:ext>
            </a:extLst>
          </p:cNvPr>
          <p:cNvPicPr>
            <a:picLocks noChangeAspect="1"/>
          </p:cNvPicPr>
          <p:nvPr/>
        </p:nvPicPr>
        <p:blipFill>
          <a:blip r:embed="rId7"/>
          <a:srcRect l="19789" t="10092" r="12870" b="9890"/>
          <a:stretch>
            <a:fillRect/>
          </a:stretch>
        </p:blipFill>
        <p:spPr>
          <a:xfrm>
            <a:off x="9244762" y="780774"/>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p:spPr>
      </p:pic>
      <p:sp>
        <p:nvSpPr>
          <p:cNvPr id="44" name="TextBox 43">
            <a:extLst>
              <a:ext uri="{FF2B5EF4-FFF2-40B4-BE49-F238E27FC236}">
                <a16:creationId xmlns:a16="http://schemas.microsoft.com/office/drawing/2014/main" id="{C7950D8D-C1FF-765A-565F-4C15A19C3EF9}"/>
              </a:ext>
            </a:extLst>
          </p:cNvPr>
          <p:cNvSpPr txBox="1"/>
          <p:nvPr/>
        </p:nvSpPr>
        <p:spPr>
          <a:xfrm>
            <a:off x="304129" y="3895181"/>
            <a:ext cx="3364637" cy="2246769"/>
          </a:xfrm>
          <a:prstGeom prst="rect">
            <a:avLst/>
          </a:prstGeom>
          <a:noFill/>
        </p:spPr>
        <p:txBody>
          <a:bodyPr wrap="square" rtlCol="0">
            <a:spAutoFit/>
          </a:bodyPr>
          <a:lstStyle/>
          <a:p>
            <a:r>
              <a:rPr lang="en-US" sz="14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r>
              <a:rPr lang="en-US" sz="1400" dirty="0">
                <a:solidFill>
                  <a:schemeClr val="bg1"/>
                </a:solidFill>
              </a:rPr>
              <a:t>It costs about ₹400 to 500</a:t>
            </a:r>
            <a:endParaRPr lang="en-IN" sz="1400" dirty="0">
              <a:solidFill>
                <a:schemeClr val="bg1"/>
              </a:solidFill>
            </a:endParaRPr>
          </a:p>
        </p:txBody>
      </p:sp>
      <p:sp>
        <p:nvSpPr>
          <p:cNvPr id="45" name="TextBox 44">
            <a:extLst>
              <a:ext uri="{FF2B5EF4-FFF2-40B4-BE49-F238E27FC236}">
                <a16:creationId xmlns:a16="http://schemas.microsoft.com/office/drawing/2014/main" id="{16B2B326-2CE1-3E77-89F6-BE141761AAB9}"/>
              </a:ext>
            </a:extLst>
          </p:cNvPr>
          <p:cNvSpPr txBox="1"/>
          <p:nvPr/>
        </p:nvSpPr>
        <p:spPr>
          <a:xfrm>
            <a:off x="4488038" y="3895181"/>
            <a:ext cx="3364637" cy="2462213"/>
          </a:xfrm>
          <a:prstGeom prst="rect">
            <a:avLst/>
          </a:prstGeom>
          <a:noFill/>
        </p:spPr>
        <p:txBody>
          <a:bodyPr wrap="square" rtlCol="0">
            <a:spAutoFit/>
          </a:bodyPr>
          <a:lstStyle/>
          <a:p>
            <a:r>
              <a:rPr lang="en-US" sz="14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1400" dirty="0" err="1">
                <a:solidFill>
                  <a:schemeClr val="bg1"/>
                </a:solidFill>
              </a:rPr>
              <a:t>transciever</a:t>
            </a:r>
            <a:r>
              <a:rPr lang="en-US" sz="1400" dirty="0">
                <a:solidFill>
                  <a:schemeClr val="bg1"/>
                </a:solidFill>
              </a:rPr>
              <a:t>.</a:t>
            </a:r>
          </a:p>
          <a:p>
            <a:r>
              <a:rPr lang="en-US" sz="1400" dirty="0">
                <a:solidFill>
                  <a:schemeClr val="bg1"/>
                </a:solidFill>
              </a:rPr>
              <a:t>It costs about ₹300 to 400</a:t>
            </a:r>
            <a:endParaRPr lang="en-IN" sz="1400" dirty="0">
              <a:solidFill>
                <a:schemeClr val="bg1"/>
              </a:solidFill>
            </a:endParaRPr>
          </a:p>
        </p:txBody>
      </p:sp>
      <p:sp>
        <p:nvSpPr>
          <p:cNvPr id="48" name="TextBox 47">
            <a:extLst>
              <a:ext uri="{FF2B5EF4-FFF2-40B4-BE49-F238E27FC236}">
                <a16:creationId xmlns:a16="http://schemas.microsoft.com/office/drawing/2014/main" id="{9BC95906-6B6D-007D-5B1B-B1C8D388AD31}"/>
              </a:ext>
            </a:extLst>
          </p:cNvPr>
          <p:cNvSpPr txBox="1"/>
          <p:nvPr/>
        </p:nvSpPr>
        <p:spPr>
          <a:xfrm>
            <a:off x="8599509" y="3895181"/>
            <a:ext cx="3364637" cy="2462213"/>
          </a:xfrm>
          <a:prstGeom prst="rect">
            <a:avLst/>
          </a:prstGeom>
          <a:noFill/>
        </p:spPr>
        <p:txBody>
          <a:bodyPr wrap="square" rtlCol="0">
            <a:spAutoFit/>
          </a:bodyPr>
          <a:lstStyle/>
          <a:p>
            <a:r>
              <a:rPr lang="en-US" sz="1400" dirty="0">
                <a:solidFill>
                  <a:schemeClr val="bg1"/>
                </a:solidFill>
              </a:rPr>
              <a:t>The USB to TTL Converter allows us to connect any serial port to USB Device, thereby enabling the mobility for data </a:t>
            </a:r>
            <a:r>
              <a:rPr lang="en-US" sz="1400" dirty="0" err="1">
                <a:solidFill>
                  <a:schemeClr val="bg1"/>
                </a:solidFill>
              </a:rPr>
              <a:t>transmission.It</a:t>
            </a:r>
            <a:r>
              <a:rPr lang="en-US" sz="1400" dirty="0">
                <a:solidFill>
                  <a:schemeClr val="bg1"/>
                </a:solidFill>
              </a:rPr>
              <a:t> has USB 2.0 Type A Male connector on one end, and other end has pin outs for </a:t>
            </a:r>
            <a:r>
              <a:rPr lang="en-US" sz="1400" dirty="0" err="1">
                <a:solidFill>
                  <a:schemeClr val="bg1"/>
                </a:solidFill>
              </a:rPr>
              <a:t>Vcc</a:t>
            </a:r>
            <a:r>
              <a:rPr lang="en-US" sz="1400" dirty="0">
                <a:solidFill>
                  <a:schemeClr val="bg1"/>
                </a:solidFill>
              </a:rPr>
              <a:t>, </a:t>
            </a:r>
            <a:r>
              <a:rPr lang="en-US" sz="1400" dirty="0" err="1">
                <a:solidFill>
                  <a:schemeClr val="bg1"/>
                </a:solidFill>
              </a:rPr>
              <a:t>Gnd</a:t>
            </a:r>
            <a:r>
              <a:rPr lang="en-US" sz="1400" dirty="0">
                <a:solidFill>
                  <a:schemeClr val="bg1"/>
                </a:solidFill>
              </a:rPr>
              <a:t>, RX and TX.</a:t>
            </a:r>
          </a:p>
          <a:p>
            <a:r>
              <a:rPr lang="en-US" sz="1400" dirty="0">
                <a:solidFill>
                  <a:schemeClr val="bg1"/>
                </a:solidFill>
              </a:rPr>
              <a:t>It will be used to connect the one LoRa transceiver to the PC at workstation.</a:t>
            </a:r>
          </a:p>
          <a:p>
            <a:r>
              <a:rPr lang="en-US" sz="1400" dirty="0">
                <a:solidFill>
                  <a:schemeClr val="bg1"/>
                </a:solidFill>
              </a:rPr>
              <a:t>An Arduino uno can also be used in place of it. </a:t>
            </a:r>
          </a:p>
          <a:p>
            <a:r>
              <a:rPr lang="en-US" sz="1400" dirty="0">
                <a:solidFill>
                  <a:schemeClr val="bg1"/>
                </a:solidFill>
              </a:rPr>
              <a:t>It costs about ₹200 to 300</a:t>
            </a:r>
            <a:endParaRPr lang="en-IN" sz="1400" dirty="0">
              <a:solidFill>
                <a:schemeClr val="bg1"/>
              </a:solidFill>
            </a:endParaRPr>
          </a:p>
        </p:txBody>
      </p:sp>
      <p:pic>
        <p:nvPicPr>
          <p:cNvPr id="49" name="Picture 48" descr="Sx1278 Lora Module 433m 10km Ra-02 Wireless Spread Spectrum Transmission  Socket For Smart Home Diy">
            <a:extLst>
              <a:ext uri="{FF2B5EF4-FFF2-40B4-BE49-F238E27FC236}">
                <a16:creationId xmlns:a16="http://schemas.microsoft.com/office/drawing/2014/main" id="{66B32D8D-F1C6-E154-5C89-E9868CB3C7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51" b="4887"/>
          <a:stretch>
            <a:fillRect/>
          </a:stretch>
        </p:blipFill>
        <p:spPr bwMode="auto">
          <a:xfrm>
            <a:off x="726705" y="799945"/>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423CA79-2489-317C-232E-6A8E9F375DB7}"/>
              </a:ext>
            </a:extLst>
          </p:cNvPr>
          <p:cNvSpPr/>
          <p:nvPr/>
        </p:nvSpPr>
        <p:spPr>
          <a:xfrm>
            <a:off x="0" y="-67154"/>
            <a:ext cx="12277517"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FDCECD90-B013-1C8E-C9F1-024F62887186}"/>
              </a:ext>
            </a:extLst>
          </p:cNvPr>
          <p:cNvSpPr/>
          <p:nvPr/>
        </p:nvSpPr>
        <p:spPr>
          <a:xfrm>
            <a:off x="9506" y="-37197"/>
            <a:ext cx="12277517" cy="6985731"/>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432DBA25-7664-61FE-3169-97DEF9F9D60D}"/>
              </a:ext>
            </a:extLst>
          </p:cNvPr>
          <p:cNvSpPr/>
          <p:nvPr/>
        </p:nvSpPr>
        <p:spPr>
          <a:xfrm>
            <a:off x="9506" y="-37197"/>
            <a:ext cx="12277517" cy="6985731"/>
          </a:xfrm>
          <a:prstGeom prst="rect">
            <a:avLst/>
          </a:prstGeom>
          <a:solidFill>
            <a:schemeClr val="accent2">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AA2D2B8-DCCA-DE29-0364-FEA81C81BD90}"/>
              </a:ext>
            </a:extLst>
          </p:cNvPr>
          <p:cNvPicPr>
            <a:picLocks noChangeAspect="1"/>
          </p:cNvPicPr>
          <p:nvPr/>
        </p:nvPicPr>
        <p:blipFill rotWithShape="1">
          <a:blip r:embed="rId10">
            <a:extLst>
              <a:ext uri="{28A0092B-C50C-407E-A947-70E740481C1C}">
                <a14:useLocalDpi xmlns:a14="http://schemas.microsoft.com/office/drawing/2010/main" val="0"/>
              </a:ext>
            </a:extLst>
          </a:blip>
          <a:srcRect t="36901" r="40774" b="2863"/>
          <a:stretch/>
        </p:blipFill>
        <p:spPr>
          <a:xfrm rot="365947">
            <a:off x="7456926" y="5272414"/>
            <a:ext cx="2586087" cy="1421937"/>
          </a:xfrm>
          <a:prstGeom prst="rect">
            <a:avLst/>
          </a:prstGeom>
        </p:spPr>
      </p:pic>
      <p:pic>
        <p:nvPicPr>
          <p:cNvPr id="34" name="Picture 33">
            <a:extLst>
              <a:ext uri="{FF2B5EF4-FFF2-40B4-BE49-F238E27FC236}">
                <a16:creationId xmlns:a16="http://schemas.microsoft.com/office/drawing/2014/main" id="{839B057C-7681-CFF7-50F8-0E8067CFBF0A}"/>
              </a:ext>
            </a:extLst>
          </p:cNvPr>
          <p:cNvPicPr>
            <a:picLocks noChangeAspect="1"/>
          </p:cNvPicPr>
          <p:nvPr/>
        </p:nvPicPr>
        <p:blipFill rotWithShape="1">
          <a:blip r:embed="rId11">
            <a:extLst>
              <a:ext uri="{28A0092B-C50C-407E-A947-70E740481C1C}">
                <a14:useLocalDpi xmlns:a14="http://schemas.microsoft.com/office/drawing/2010/main" val="0"/>
              </a:ext>
            </a:extLst>
          </a:blip>
          <a:srcRect t="16609" r="1618"/>
          <a:stretch/>
        </p:blipFill>
        <p:spPr>
          <a:xfrm rot="21070175">
            <a:off x="1139238" y="3982033"/>
            <a:ext cx="3297938" cy="2795424"/>
          </a:xfrm>
          <a:prstGeom prst="rect">
            <a:avLst/>
          </a:prstGeom>
        </p:spPr>
      </p:pic>
      <p:pic>
        <p:nvPicPr>
          <p:cNvPr id="38" name="Picture 37">
            <a:extLst>
              <a:ext uri="{FF2B5EF4-FFF2-40B4-BE49-F238E27FC236}">
                <a16:creationId xmlns:a16="http://schemas.microsoft.com/office/drawing/2014/main" id="{B26B96BA-5E1B-F3F6-FE6D-F25FFE440E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764295">
            <a:off x="2111314" y="4701241"/>
            <a:ext cx="1488208" cy="1488208"/>
          </a:xfrm>
          <a:prstGeom prst="rect">
            <a:avLst/>
          </a:prstGeom>
        </p:spPr>
      </p:pic>
      <p:pic>
        <p:nvPicPr>
          <p:cNvPr id="51" name="Picture 50">
            <a:extLst>
              <a:ext uri="{FF2B5EF4-FFF2-40B4-BE49-F238E27FC236}">
                <a16:creationId xmlns:a16="http://schemas.microsoft.com/office/drawing/2014/main" id="{6C3B583B-F153-2DFF-E713-984A3C171272}"/>
              </a:ext>
            </a:extLst>
          </p:cNvPr>
          <p:cNvPicPr>
            <a:picLocks noChangeAspect="1"/>
          </p:cNvPicPr>
          <p:nvPr/>
        </p:nvPicPr>
        <p:blipFill>
          <a:blip r:embed="rId13"/>
          <a:srcRect l="5746" r="10249" b="2193"/>
          <a:stretch>
            <a:fillRect/>
          </a:stretch>
        </p:blipFill>
        <p:spPr>
          <a:xfrm rot="20805569">
            <a:off x="7132941" y="2079433"/>
            <a:ext cx="3940470" cy="2783683"/>
          </a:xfrm>
          <a:custGeom>
            <a:avLst/>
            <a:gdLst>
              <a:gd name="connsiteX0" fmla="*/ 2334040 w 3940470"/>
              <a:gd name="connsiteY0" fmla="*/ 79125 h 2783683"/>
              <a:gd name="connsiteX1" fmla="*/ 2853273 w 3940470"/>
              <a:gd name="connsiteY1" fmla="*/ 265685 h 2783683"/>
              <a:gd name="connsiteX2" fmla="*/ 3573782 w 3940470"/>
              <a:gd name="connsiteY2" fmla="*/ 2346683 h 2783683"/>
              <a:gd name="connsiteX3" fmla="*/ 1416402 w 3940470"/>
              <a:gd name="connsiteY3" fmla="*/ 2581031 h 2783683"/>
              <a:gd name="connsiteX4" fmla="*/ 778645 w 3940470"/>
              <a:gd name="connsiteY4" fmla="*/ 2783683 h 2783683"/>
              <a:gd name="connsiteX5" fmla="*/ 748477 w 3940470"/>
              <a:gd name="connsiteY5" fmla="*/ 2259155 h 2783683"/>
              <a:gd name="connsiteX6" fmla="*/ 791628 w 3940470"/>
              <a:gd name="connsiteY6" fmla="*/ 125967 h 2783683"/>
              <a:gd name="connsiteX7" fmla="*/ 1272082 w 3940470"/>
              <a:gd name="connsiteY7" fmla="*/ 7156 h 2783683"/>
              <a:gd name="connsiteX8" fmla="*/ 1363220 w 3940470"/>
              <a:gd name="connsiteY8" fmla="*/ 0 h 2783683"/>
              <a:gd name="connsiteX9" fmla="*/ 1864236 w 3940470"/>
              <a:gd name="connsiteY9" fmla="*/ 0 h 2783683"/>
              <a:gd name="connsiteX10" fmla="*/ 2065649 w 3940470"/>
              <a:gd name="connsiteY10" fmla="*/ 23093 h 2783683"/>
              <a:gd name="connsiteX11" fmla="*/ 2334040 w 3940470"/>
              <a:gd name="connsiteY11" fmla="*/ 79125 h 27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0470" h="2783683">
                <a:moveTo>
                  <a:pt x="2334040" y="79125"/>
                </a:moveTo>
                <a:cubicBezTo>
                  <a:pt x="2511883" y="124815"/>
                  <a:pt x="2686690" y="187119"/>
                  <a:pt x="2853273" y="265685"/>
                </a:cubicBezTo>
                <a:cubicBezTo>
                  <a:pt x="3933970" y="775374"/>
                  <a:pt x="4275906" y="1762967"/>
                  <a:pt x="3573782" y="2346683"/>
                </a:cubicBezTo>
                <a:cubicBezTo>
                  <a:pt x="3086826" y="2751518"/>
                  <a:pt x="2221129" y="2845555"/>
                  <a:pt x="1416402" y="2581031"/>
                </a:cubicBezTo>
                <a:lnTo>
                  <a:pt x="778645" y="2783683"/>
                </a:lnTo>
                <a:lnTo>
                  <a:pt x="748477" y="2259155"/>
                </a:lnTo>
                <a:cubicBezTo>
                  <a:pt x="-267115" y="1579425"/>
                  <a:pt x="-245744" y="522964"/>
                  <a:pt x="791628" y="125967"/>
                </a:cubicBezTo>
                <a:cubicBezTo>
                  <a:pt x="940977" y="68812"/>
                  <a:pt x="1102858" y="29325"/>
                  <a:pt x="1272082" y="7156"/>
                </a:cubicBezTo>
                <a:lnTo>
                  <a:pt x="1363220" y="0"/>
                </a:lnTo>
                <a:lnTo>
                  <a:pt x="1864236" y="0"/>
                </a:lnTo>
                <a:lnTo>
                  <a:pt x="2065649" y="23093"/>
                </a:lnTo>
                <a:cubicBezTo>
                  <a:pt x="2155438" y="37587"/>
                  <a:pt x="2245119" y="56279"/>
                  <a:pt x="2334040" y="79125"/>
                </a:cubicBezTo>
                <a:close/>
              </a:path>
            </a:pathLst>
          </a:custGeom>
        </p:spPr>
      </p:pic>
      <p:sp>
        <p:nvSpPr>
          <p:cNvPr id="52" name="TextBox 51">
            <a:extLst>
              <a:ext uri="{FF2B5EF4-FFF2-40B4-BE49-F238E27FC236}">
                <a16:creationId xmlns:a16="http://schemas.microsoft.com/office/drawing/2014/main" id="{2F79AF59-E33D-3DDA-A52D-4150BDE51E75}"/>
              </a:ext>
            </a:extLst>
          </p:cNvPr>
          <p:cNvSpPr txBox="1"/>
          <p:nvPr/>
        </p:nvSpPr>
        <p:spPr>
          <a:xfrm>
            <a:off x="6766022" y="1155410"/>
            <a:ext cx="4850467" cy="833678"/>
          </a:xfrm>
          <a:prstGeom prst="rect">
            <a:avLst/>
          </a:prstGeom>
          <a:noFill/>
        </p:spPr>
        <p:txBody>
          <a:bodyPr wrap="square" rtlCol="0">
            <a:spAutoFit/>
          </a:bodyPr>
          <a:lstStyle/>
          <a:p>
            <a:r>
              <a:rPr lang="en-US" sz="2400" dirty="0">
                <a:solidFill>
                  <a:schemeClr val="bg1"/>
                </a:solidFill>
              </a:rPr>
              <a:t>Arduino Uno with one transceiver and various sensor inside the vehicle</a:t>
            </a:r>
            <a:endParaRPr lang="en-IN" sz="2400" dirty="0">
              <a:solidFill>
                <a:schemeClr val="bg1"/>
              </a:solidFill>
            </a:endParaRPr>
          </a:p>
        </p:txBody>
      </p:sp>
      <p:pic>
        <p:nvPicPr>
          <p:cNvPr id="55" name="Picture 54" descr="Programing LORA through USB to TTL - General Electronics - Arduino Forum">
            <a:extLst>
              <a:ext uri="{FF2B5EF4-FFF2-40B4-BE49-F238E27FC236}">
                <a16:creationId xmlns:a16="http://schemas.microsoft.com/office/drawing/2014/main" id="{690A283B-4EF9-275E-CC62-134866F8A9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568" t="11919" r="538"/>
          <a:stretch>
            <a:fillRect/>
          </a:stretch>
        </p:blipFill>
        <p:spPr bwMode="auto">
          <a:xfrm rot="21120492">
            <a:off x="2023680" y="690948"/>
            <a:ext cx="2926870" cy="3676624"/>
          </a:xfrm>
          <a:custGeom>
            <a:avLst/>
            <a:gdLst>
              <a:gd name="connsiteX0" fmla="*/ 1730516 w 2926870"/>
              <a:gd name="connsiteY0" fmla="*/ 16937 h 3676624"/>
              <a:gd name="connsiteX1" fmla="*/ 2147558 w 2926870"/>
              <a:gd name="connsiteY1" fmla="*/ 165035 h 3676624"/>
              <a:gd name="connsiteX2" fmla="*/ 2846951 w 2926870"/>
              <a:gd name="connsiteY2" fmla="*/ 2175629 h 3676624"/>
              <a:gd name="connsiteX3" fmla="*/ 1042701 w 2926870"/>
              <a:gd name="connsiteY3" fmla="*/ 3331200 h 3676624"/>
              <a:gd name="connsiteX4" fmla="*/ 605309 w 2926870"/>
              <a:gd name="connsiteY4" fmla="*/ 3676624 h 3676624"/>
              <a:gd name="connsiteX5" fmla="*/ 566049 w 2926870"/>
              <a:gd name="connsiteY5" fmla="*/ 3676624 h 3676624"/>
              <a:gd name="connsiteX6" fmla="*/ 548317 w 2926870"/>
              <a:gd name="connsiteY6" fmla="*/ 3055123 h 3676624"/>
              <a:gd name="connsiteX7" fmla="*/ 166035 w 2926870"/>
              <a:gd name="connsiteY7" fmla="*/ 972812 h 3676624"/>
              <a:gd name="connsiteX8" fmla="*/ 1730516 w 2926870"/>
              <a:gd name="connsiteY8" fmla="*/ 16937 h 367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6870" h="3676624">
                <a:moveTo>
                  <a:pt x="1730516" y="16937"/>
                </a:moveTo>
                <a:cubicBezTo>
                  <a:pt x="1872556" y="40600"/>
                  <a:pt x="2013076" y="89352"/>
                  <a:pt x="2147558" y="165035"/>
                </a:cubicBezTo>
                <a:cubicBezTo>
                  <a:pt x="2784855" y="523690"/>
                  <a:pt x="3081654" y="1376919"/>
                  <a:pt x="2846951" y="2175629"/>
                </a:cubicBezTo>
                <a:cubicBezTo>
                  <a:pt x="2591269" y="3045723"/>
                  <a:pt x="1794940" y="3555752"/>
                  <a:pt x="1042701" y="3331200"/>
                </a:cubicBezTo>
                <a:lnTo>
                  <a:pt x="605309" y="3676624"/>
                </a:lnTo>
                <a:lnTo>
                  <a:pt x="566049" y="3676624"/>
                </a:lnTo>
                <a:lnTo>
                  <a:pt x="548317" y="3055123"/>
                </a:lnTo>
                <a:cubicBezTo>
                  <a:pt x="2860" y="2576513"/>
                  <a:pt x="-157280" y="1704225"/>
                  <a:pt x="166035" y="972812"/>
                </a:cubicBezTo>
                <a:cubicBezTo>
                  <a:pt x="470970" y="282981"/>
                  <a:pt x="1115010" y="-85602"/>
                  <a:pt x="1730516" y="16937"/>
                </a:cubicBezTo>
                <a:close/>
              </a:path>
            </a:pathLst>
          </a:cu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A4CF145-FA9B-673B-C134-E7A75716785A}"/>
              </a:ext>
            </a:extLst>
          </p:cNvPr>
          <p:cNvSpPr txBox="1"/>
          <p:nvPr/>
        </p:nvSpPr>
        <p:spPr>
          <a:xfrm>
            <a:off x="304129" y="1342085"/>
            <a:ext cx="2022539" cy="1569660"/>
          </a:xfrm>
          <a:prstGeom prst="rect">
            <a:avLst/>
          </a:prstGeom>
          <a:noFill/>
        </p:spPr>
        <p:txBody>
          <a:bodyPr wrap="square" rtlCol="0">
            <a:spAutoFit/>
          </a:bodyPr>
          <a:lstStyle/>
          <a:p>
            <a:r>
              <a:rPr lang="en-US" sz="2400" dirty="0">
                <a:solidFill>
                  <a:schemeClr val="bg1"/>
                </a:solidFill>
              </a:rPr>
              <a:t>USB to TTL with PC and one transceiver</a:t>
            </a:r>
            <a:endParaRPr lang="en-IN" sz="2400" dirty="0">
              <a:solidFill>
                <a:schemeClr val="bg1"/>
              </a:solidFill>
            </a:endParaRPr>
          </a:p>
        </p:txBody>
      </p:sp>
      <p:sp>
        <p:nvSpPr>
          <p:cNvPr id="28" name="Rectangle 27">
            <a:extLst>
              <a:ext uri="{FF2B5EF4-FFF2-40B4-BE49-F238E27FC236}">
                <a16:creationId xmlns:a16="http://schemas.microsoft.com/office/drawing/2014/main" id="{8F82BFF8-5DF1-90FA-7F7C-EF9FD68A7D89}"/>
              </a:ext>
            </a:extLst>
          </p:cNvPr>
          <p:cNvSpPr/>
          <p:nvPr/>
        </p:nvSpPr>
        <p:spPr>
          <a:xfrm>
            <a:off x="0" y="-67154"/>
            <a:ext cx="12287023" cy="69857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6A1684D9-4E88-253E-A1F5-51AF0F0E34DF}"/>
              </a:ext>
            </a:extLst>
          </p:cNvPr>
          <p:cNvSpPr/>
          <p:nvPr/>
        </p:nvSpPr>
        <p:spPr>
          <a:xfrm>
            <a:off x="-9506" y="-113116"/>
            <a:ext cx="12287023" cy="698573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13BBD697-7038-2883-85A0-9DAB77376527}"/>
              </a:ext>
            </a:extLst>
          </p:cNvPr>
          <p:cNvSpPr txBox="1"/>
          <p:nvPr/>
        </p:nvSpPr>
        <p:spPr>
          <a:xfrm>
            <a:off x="2064210" y="-201309"/>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Rough Sketch of Wiring</a:t>
            </a:r>
            <a:endParaRPr lang="en-IN" sz="4800" b="1" dirty="0">
              <a:solidFill>
                <a:schemeClr val="accent2">
                  <a:lumMod val="40000"/>
                  <a:lumOff val="60000"/>
                </a:schemeClr>
              </a:solidFill>
              <a:latin typeface="Bahnschrift Condensed" panose="020B0502040204020203" pitchFamily="34" charset="0"/>
            </a:endParaRPr>
          </a:p>
        </p:txBody>
      </p:sp>
      <p:pic>
        <p:nvPicPr>
          <p:cNvPr id="1026" name="Picture 2" descr="Generic Arduino Lora Transmitter Circuit">
            <a:extLst>
              <a:ext uri="{FF2B5EF4-FFF2-40B4-BE49-F238E27FC236}">
                <a16:creationId xmlns:a16="http://schemas.microsoft.com/office/drawing/2014/main" id="{EFF6448C-0844-C8FE-FA2E-2ED40F1925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6937" y="2231907"/>
            <a:ext cx="4595150" cy="28630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A3E29A5A-FFFE-6B6C-665B-AC1C3712543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3667" y="2223265"/>
            <a:ext cx="6111240" cy="2880360"/>
          </a:xfrm>
          <a:prstGeom prst="rect">
            <a:avLst/>
          </a:prstGeom>
        </p:spPr>
      </p:pic>
      <p:sp>
        <p:nvSpPr>
          <p:cNvPr id="40" name="TextBox 39">
            <a:extLst>
              <a:ext uri="{FF2B5EF4-FFF2-40B4-BE49-F238E27FC236}">
                <a16:creationId xmlns:a16="http://schemas.microsoft.com/office/drawing/2014/main" id="{CEF1F401-EEB2-833A-23DA-DDC100E00BFE}"/>
              </a:ext>
            </a:extLst>
          </p:cNvPr>
          <p:cNvSpPr txBox="1"/>
          <p:nvPr/>
        </p:nvSpPr>
        <p:spPr>
          <a:xfrm>
            <a:off x="1135163" y="5282872"/>
            <a:ext cx="4850467" cy="830997"/>
          </a:xfrm>
          <a:prstGeom prst="rect">
            <a:avLst/>
          </a:prstGeom>
          <a:noFill/>
        </p:spPr>
        <p:txBody>
          <a:bodyPr wrap="square" rtlCol="0">
            <a:spAutoFit/>
          </a:bodyPr>
          <a:lstStyle/>
          <a:p>
            <a:pPr algn="ctr"/>
            <a:r>
              <a:rPr lang="en-US" sz="2400" dirty="0">
                <a:solidFill>
                  <a:schemeClr val="bg1"/>
                </a:solidFill>
              </a:rPr>
              <a:t>Transceiver(working as receiver) connection with USB to TTL</a:t>
            </a:r>
            <a:endParaRPr lang="en-IN" sz="2400" dirty="0">
              <a:solidFill>
                <a:schemeClr val="bg1"/>
              </a:solidFill>
            </a:endParaRPr>
          </a:p>
        </p:txBody>
      </p:sp>
      <p:sp>
        <p:nvSpPr>
          <p:cNvPr id="41" name="TextBox 40">
            <a:extLst>
              <a:ext uri="{FF2B5EF4-FFF2-40B4-BE49-F238E27FC236}">
                <a16:creationId xmlns:a16="http://schemas.microsoft.com/office/drawing/2014/main" id="{8F470A52-85E7-D481-2E97-F64A8D8F67E1}"/>
              </a:ext>
            </a:extLst>
          </p:cNvPr>
          <p:cNvSpPr txBox="1"/>
          <p:nvPr/>
        </p:nvSpPr>
        <p:spPr>
          <a:xfrm>
            <a:off x="7556148" y="5282872"/>
            <a:ext cx="4850467" cy="830997"/>
          </a:xfrm>
          <a:prstGeom prst="rect">
            <a:avLst/>
          </a:prstGeom>
          <a:noFill/>
        </p:spPr>
        <p:txBody>
          <a:bodyPr wrap="square" rtlCol="0">
            <a:spAutoFit/>
          </a:bodyPr>
          <a:lstStyle/>
          <a:p>
            <a:pPr algn="ctr"/>
            <a:r>
              <a:rPr lang="en-US" sz="2400" dirty="0">
                <a:solidFill>
                  <a:schemeClr val="bg1"/>
                </a:solidFill>
              </a:rPr>
              <a:t>Transceiver(working as transmitter) connection with Arduino Uno</a:t>
            </a:r>
            <a:endParaRPr lang="en-IN" sz="2400" dirty="0">
              <a:solidFill>
                <a:schemeClr val="bg1"/>
              </a:solidFill>
            </a:endParaRPr>
          </a:p>
        </p:txBody>
      </p:sp>
      <p:sp>
        <p:nvSpPr>
          <p:cNvPr id="33" name="Rectangle 32">
            <a:extLst>
              <a:ext uri="{FF2B5EF4-FFF2-40B4-BE49-F238E27FC236}">
                <a16:creationId xmlns:a16="http://schemas.microsoft.com/office/drawing/2014/main" id="{B133E1C5-3FCD-3082-15FC-F7A4279C524B}"/>
              </a:ext>
            </a:extLst>
          </p:cNvPr>
          <p:cNvSpPr/>
          <p:nvPr/>
        </p:nvSpPr>
        <p:spPr>
          <a:xfrm>
            <a:off x="262" y="-100146"/>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F5329359-216D-B677-DEF4-59DFE5153C9F}"/>
              </a:ext>
            </a:extLst>
          </p:cNvPr>
          <p:cNvSpPr/>
          <p:nvPr/>
        </p:nvSpPr>
        <p:spPr>
          <a:xfrm>
            <a:off x="-19012" y="-67154"/>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C5CD3964-4BED-A71E-AFF3-A9FEF4C4D909}"/>
              </a:ext>
            </a:extLst>
          </p:cNvPr>
          <p:cNvSpPr txBox="1"/>
          <p:nvPr/>
        </p:nvSpPr>
        <p:spPr>
          <a:xfrm>
            <a:off x="1782309" y="-113116"/>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Coolant Sensor</a:t>
            </a:r>
            <a:endParaRPr lang="en-IN" sz="6600" b="1" dirty="0">
              <a:solidFill>
                <a:schemeClr val="accent1">
                  <a:lumMod val="40000"/>
                  <a:lumOff val="60000"/>
                </a:schemeClr>
              </a:solidFill>
              <a:latin typeface="Bahnschrift Condensed" panose="020B0502040204020203" pitchFamily="34" charset="0"/>
            </a:endParaRPr>
          </a:p>
        </p:txBody>
      </p:sp>
      <p:pic>
        <p:nvPicPr>
          <p:cNvPr id="53" name="Picture 52" descr="Uno Minda TD-1121 Temperature Sensor Black Coupler for-TATA-Nano :  Amazon.in: Car &amp; Motorbike">
            <a:extLst>
              <a:ext uri="{FF2B5EF4-FFF2-40B4-BE49-F238E27FC236}">
                <a16:creationId xmlns:a16="http://schemas.microsoft.com/office/drawing/2014/main" id="{B903CCFF-47B7-A5E9-CDB8-C075E11935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25392" r="23525" b="6292"/>
          <a:stretch>
            <a:fillRect/>
          </a:stretch>
        </p:blipFill>
        <p:spPr bwMode="auto">
          <a:xfrm rot="20673561">
            <a:off x="868081" y="2099150"/>
            <a:ext cx="3009991" cy="2898862"/>
          </a:xfrm>
          <a:custGeom>
            <a:avLst/>
            <a:gdLst>
              <a:gd name="connsiteX0" fmla="*/ 1890864 w 3009991"/>
              <a:gd name="connsiteY0" fmla="*/ 47857 h 2898862"/>
              <a:gd name="connsiteX1" fmla="*/ 2959300 w 3009991"/>
              <a:gd name="connsiteY1" fmla="*/ 1846562 h 2898862"/>
              <a:gd name="connsiteX2" fmla="*/ 1119128 w 3009991"/>
              <a:gd name="connsiteY2" fmla="*/ 2841883 h 2898862"/>
              <a:gd name="connsiteX3" fmla="*/ 50692 w 3009991"/>
              <a:gd name="connsiteY3" fmla="*/ 1043177 h 2898862"/>
              <a:gd name="connsiteX4" fmla="*/ 1294461 w 3009991"/>
              <a:gd name="connsiteY4" fmla="*/ 1284 h 2898862"/>
              <a:gd name="connsiteX5" fmla="*/ 1313150 w 3009991"/>
              <a:gd name="connsiteY5" fmla="*/ 0 h 2898862"/>
              <a:gd name="connsiteX6" fmla="*/ 1627792 w 3009991"/>
              <a:gd name="connsiteY6" fmla="*/ 0 h 2898862"/>
              <a:gd name="connsiteX7" fmla="*/ 1740178 w 3009991"/>
              <a:gd name="connsiteY7" fmla="*/ 13999 h 2898862"/>
              <a:gd name="connsiteX8" fmla="*/ 1890864 w 3009991"/>
              <a:gd name="connsiteY8" fmla="*/ 47857 h 28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9991" h="2898862">
                <a:moveTo>
                  <a:pt x="1890864" y="47857"/>
                </a:moveTo>
                <a:cubicBezTo>
                  <a:pt x="2694053" y="269705"/>
                  <a:pt x="3172409" y="1075013"/>
                  <a:pt x="2959300" y="1846562"/>
                </a:cubicBezTo>
                <a:cubicBezTo>
                  <a:pt x="2746191" y="2618112"/>
                  <a:pt x="1922317" y="3063731"/>
                  <a:pt x="1119128" y="2841883"/>
                </a:cubicBezTo>
                <a:cubicBezTo>
                  <a:pt x="315938" y="2620034"/>
                  <a:pt x="-162417" y="1814727"/>
                  <a:pt x="50692" y="1043177"/>
                </a:cubicBezTo>
                <a:cubicBezTo>
                  <a:pt x="210524" y="464515"/>
                  <a:pt x="713911" y="69189"/>
                  <a:pt x="1294461" y="1284"/>
                </a:cubicBezTo>
                <a:lnTo>
                  <a:pt x="1313150" y="0"/>
                </a:lnTo>
                <a:lnTo>
                  <a:pt x="1627792" y="0"/>
                </a:lnTo>
                <a:lnTo>
                  <a:pt x="1740178" y="13999"/>
                </a:lnTo>
                <a:cubicBezTo>
                  <a:pt x="1790385" y="22733"/>
                  <a:pt x="1840665" y="33991"/>
                  <a:pt x="1890864" y="47857"/>
                </a:cubicBezTo>
                <a:close/>
              </a:path>
            </a:pathLst>
          </a:cu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941D8D99-5BF2-33EB-6FCB-2E4579853A91}"/>
              </a:ext>
            </a:extLst>
          </p:cNvPr>
          <p:cNvSpPr txBox="1"/>
          <p:nvPr/>
        </p:nvSpPr>
        <p:spPr>
          <a:xfrm>
            <a:off x="4288099" y="1231821"/>
            <a:ext cx="7117761" cy="3046988"/>
          </a:xfrm>
          <a:prstGeom prst="rect">
            <a:avLst/>
          </a:prstGeom>
          <a:noFill/>
        </p:spPr>
        <p:txBody>
          <a:bodyPr wrap="square" rtlCol="0">
            <a:spAutoFit/>
          </a:bodyPr>
          <a:lstStyle/>
          <a:p>
            <a:pPr algn="ctr"/>
            <a:r>
              <a:rPr lang="en-US" sz="2400" dirty="0">
                <a:solidFill>
                  <a:schemeClr val="bg1"/>
                </a:solidFill>
              </a:rPr>
              <a:t>It is a sensor that is used to measure the temperature of vehicle around engine.</a:t>
            </a:r>
          </a:p>
          <a:p>
            <a:pPr algn="ctr"/>
            <a:r>
              <a:rPr lang="en-US" sz="2400" dirty="0">
                <a:solidFill>
                  <a:schemeClr val="bg1"/>
                </a:solidFill>
              </a:rPr>
              <a:t>It doesn’t directly measure the temperature.</a:t>
            </a:r>
          </a:p>
          <a:p>
            <a:pPr algn="ctr"/>
            <a:r>
              <a:rPr lang="en-US" sz="2400" dirty="0">
                <a:solidFill>
                  <a:schemeClr val="bg1"/>
                </a:solidFill>
              </a:rPr>
              <a:t>We first find the resistance dependent of it with temperature then use voltage divider circuit with Arduino to calculate the temperature by Steinhart–Hart equation.</a:t>
            </a:r>
          </a:p>
          <a:p>
            <a:pPr algn="ctr"/>
            <a:endParaRPr lang="en-US" sz="2400" dirty="0">
              <a:solidFill>
                <a:schemeClr val="bg1"/>
              </a:solidFill>
            </a:endParaRPr>
          </a:p>
        </p:txBody>
      </p:sp>
      <p:pic>
        <p:nvPicPr>
          <p:cNvPr id="60" name="Picture 59">
            <a:extLst>
              <a:ext uri="{FF2B5EF4-FFF2-40B4-BE49-F238E27FC236}">
                <a16:creationId xmlns:a16="http://schemas.microsoft.com/office/drawing/2014/main" id="{2B916583-31B1-261A-4417-3692F5BC31EE}"/>
              </a:ext>
            </a:extLst>
          </p:cNvPr>
          <p:cNvPicPr>
            <a:picLocks noChangeAspect="1"/>
          </p:cNvPicPr>
          <p:nvPr/>
        </p:nvPicPr>
        <p:blipFill rotWithShape="1">
          <a:blip r:embed="rId18"/>
          <a:srcRect t="7424" r="-648"/>
          <a:stretch/>
        </p:blipFill>
        <p:spPr>
          <a:xfrm>
            <a:off x="6443398" y="3892276"/>
            <a:ext cx="2603825" cy="557863"/>
          </a:xfrm>
          <a:prstGeom prst="rect">
            <a:avLst/>
          </a:prstGeom>
        </p:spPr>
      </p:pic>
      <p:sp>
        <p:nvSpPr>
          <p:cNvPr id="61" name="TextBox 60">
            <a:extLst>
              <a:ext uri="{FF2B5EF4-FFF2-40B4-BE49-F238E27FC236}">
                <a16:creationId xmlns:a16="http://schemas.microsoft.com/office/drawing/2014/main" id="{3ABAE241-0379-76AD-3FEA-9C9046AD7B2A}"/>
              </a:ext>
            </a:extLst>
          </p:cNvPr>
          <p:cNvSpPr txBox="1"/>
          <p:nvPr/>
        </p:nvSpPr>
        <p:spPr>
          <a:xfrm>
            <a:off x="4358926" y="4482482"/>
            <a:ext cx="7117761" cy="1569660"/>
          </a:xfrm>
          <a:prstGeom prst="rect">
            <a:avLst/>
          </a:prstGeom>
          <a:noFill/>
        </p:spPr>
        <p:txBody>
          <a:bodyPr wrap="square" rtlCol="0">
            <a:spAutoFit/>
          </a:bodyPr>
          <a:lstStyle/>
          <a:p>
            <a:pPr algn="ctr"/>
            <a:r>
              <a:rPr lang="en-US" sz="2400" dirty="0">
                <a:solidFill>
                  <a:schemeClr val="bg1"/>
                </a:solidFill>
              </a:rPr>
              <a:t>We find resistance at 0,22 and 100 degree Celsius to find the constants A,B,C and then use voltage divider circuit with Arduino to calculate resistor and then find the temperature finally.</a:t>
            </a:r>
          </a:p>
        </p:txBody>
      </p:sp>
      <p:sp>
        <p:nvSpPr>
          <p:cNvPr id="47" name="Rectangle 46">
            <a:extLst>
              <a:ext uri="{FF2B5EF4-FFF2-40B4-BE49-F238E27FC236}">
                <a16:creationId xmlns:a16="http://schemas.microsoft.com/office/drawing/2014/main" id="{5F4F8FF0-0361-243F-A07F-3B45CF666B00}"/>
              </a:ext>
            </a:extLst>
          </p:cNvPr>
          <p:cNvSpPr/>
          <p:nvPr/>
        </p:nvSpPr>
        <p:spPr>
          <a:xfrm>
            <a:off x="78416" y="-54184"/>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AC7A5289-EDE5-8744-7F60-9D53F70315CA}"/>
              </a:ext>
            </a:extLst>
          </p:cNvPr>
          <p:cNvSpPr/>
          <p:nvPr/>
        </p:nvSpPr>
        <p:spPr>
          <a:xfrm>
            <a:off x="6891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20064C39-5C67-6064-3C8D-43A91F5EAB89}"/>
              </a:ext>
            </a:extLst>
          </p:cNvPr>
          <p:cNvSpPr txBox="1"/>
          <p:nvPr/>
        </p:nvSpPr>
        <p:spPr>
          <a:xfrm>
            <a:off x="2159739"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59" name="Picture 58">
            <a:extLst>
              <a:ext uri="{FF2B5EF4-FFF2-40B4-BE49-F238E27FC236}">
                <a16:creationId xmlns:a16="http://schemas.microsoft.com/office/drawing/2014/main" id="{D7890DE4-C8F9-FA50-0288-CFF4F52B1188}"/>
              </a:ext>
            </a:extLst>
          </p:cNvPr>
          <p:cNvPicPr>
            <a:picLocks noChangeAspect="1"/>
          </p:cNvPicPr>
          <p:nvPr/>
        </p:nvPicPr>
        <p:blipFill>
          <a:blip r:embed="rId19"/>
          <a:stretch>
            <a:fillRect/>
          </a:stretch>
        </p:blipFill>
        <p:spPr>
          <a:xfrm>
            <a:off x="6886407" y="2132538"/>
            <a:ext cx="5099481" cy="3169493"/>
          </a:xfrm>
          <a:prstGeom prst="rect">
            <a:avLst/>
          </a:prstGeom>
        </p:spPr>
      </p:pic>
      <p:pic>
        <p:nvPicPr>
          <p:cNvPr id="1024" name="Picture 1023">
            <a:extLst>
              <a:ext uri="{FF2B5EF4-FFF2-40B4-BE49-F238E27FC236}">
                <a16:creationId xmlns:a16="http://schemas.microsoft.com/office/drawing/2014/main" id="{853F5C36-2362-AA51-255D-9A7E1679E6D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0353" y="2211527"/>
            <a:ext cx="6277201" cy="3090503"/>
          </a:xfrm>
          <a:prstGeom prst="rect">
            <a:avLst/>
          </a:prstGeom>
        </p:spPr>
      </p:pic>
      <p:sp>
        <p:nvSpPr>
          <p:cNvPr id="58" name="Rectangle 57">
            <a:extLst>
              <a:ext uri="{FF2B5EF4-FFF2-40B4-BE49-F238E27FC236}">
                <a16:creationId xmlns:a16="http://schemas.microsoft.com/office/drawing/2014/main" id="{AC65DF60-8188-D814-77ED-8B346F28D1BC}"/>
              </a:ext>
            </a:extLst>
          </p:cNvPr>
          <p:cNvSpPr/>
          <p:nvPr/>
        </p:nvSpPr>
        <p:spPr>
          <a:xfrm>
            <a:off x="72091" y="-37197"/>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61">
            <a:extLst>
              <a:ext uri="{FF2B5EF4-FFF2-40B4-BE49-F238E27FC236}">
                <a16:creationId xmlns:a16="http://schemas.microsoft.com/office/drawing/2014/main" id="{D38E5C88-FB49-9453-1B53-F09BA6123B14}"/>
              </a:ext>
            </a:extLst>
          </p:cNvPr>
          <p:cNvSpPr/>
          <p:nvPr/>
        </p:nvSpPr>
        <p:spPr>
          <a:xfrm>
            <a:off x="175862" y="-15116"/>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1BAE4CCB-7F2F-33C1-D368-0BE95EA10949}"/>
              </a:ext>
            </a:extLst>
          </p:cNvPr>
          <p:cNvSpPr txBox="1"/>
          <p:nvPr/>
        </p:nvSpPr>
        <p:spPr>
          <a:xfrm>
            <a:off x="1944245" y="-61078"/>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IR Sensor</a:t>
            </a:r>
            <a:endParaRPr lang="en-IN" sz="6600" b="1" dirty="0">
              <a:solidFill>
                <a:schemeClr val="accent1">
                  <a:lumMod val="40000"/>
                  <a:lumOff val="60000"/>
                </a:schemeClr>
              </a:solidFill>
              <a:latin typeface="Bahnschrift Condensed" panose="020B0502040204020203" pitchFamily="34" charset="0"/>
            </a:endParaRPr>
          </a:p>
        </p:txBody>
      </p:sp>
      <p:pic>
        <p:nvPicPr>
          <p:cNvPr id="1028" name="Picture 1027" descr="Buy Obstacle Avoidance IR Sensor Module at Low Price In India">
            <a:extLst>
              <a:ext uri="{FF2B5EF4-FFF2-40B4-BE49-F238E27FC236}">
                <a16:creationId xmlns:a16="http://schemas.microsoft.com/office/drawing/2014/main" id="{9125F429-D176-7DDB-EEEF-E231E8ACBE8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6" t="2908" r="4306" b="1859"/>
          <a:stretch>
            <a:fillRect/>
          </a:stretch>
        </p:blipFill>
        <p:spPr bwMode="auto">
          <a:xfrm rot="193210">
            <a:off x="899852" y="2013630"/>
            <a:ext cx="3807821" cy="3694556"/>
          </a:xfrm>
          <a:custGeom>
            <a:avLst/>
            <a:gdLst>
              <a:gd name="connsiteX0" fmla="*/ 1800157 w 3807821"/>
              <a:gd name="connsiteY0" fmla="*/ 3154 h 3694556"/>
              <a:gd name="connsiteX1" fmla="*/ 3804941 w 3807821"/>
              <a:gd name="connsiteY1" fmla="*/ 1740323 h 3694556"/>
              <a:gd name="connsiteX2" fmla="*/ 2007664 w 3807821"/>
              <a:gd name="connsiteY2" fmla="*/ 3691403 h 3694556"/>
              <a:gd name="connsiteX3" fmla="*/ 2881 w 3807821"/>
              <a:gd name="connsiteY3" fmla="*/ 1954234 h 3694556"/>
              <a:gd name="connsiteX4" fmla="*/ 1800157 w 3807821"/>
              <a:gd name="connsiteY4" fmla="*/ 3154 h 3694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821" h="3694556">
                <a:moveTo>
                  <a:pt x="1800157" y="3154"/>
                </a:moveTo>
                <a:cubicBezTo>
                  <a:pt x="2850066" y="-55916"/>
                  <a:pt x="3747640" y="721841"/>
                  <a:pt x="3804941" y="1740323"/>
                </a:cubicBezTo>
                <a:cubicBezTo>
                  <a:pt x="3862243" y="2758805"/>
                  <a:pt x="3057573" y="3632333"/>
                  <a:pt x="2007664" y="3691403"/>
                </a:cubicBezTo>
                <a:cubicBezTo>
                  <a:pt x="957755" y="3750473"/>
                  <a:pt x="60183" y="2972716"/>
                  <a:pt x="2881" y="1954234"/>
                </a:cubicBezTo>
                <a:cubicBezTo>
                  <a:pt x="-54421" y="935751"/>
                  <a:pt x="750247" y="62224"/>
                  <a:pt x="1800157" y="3154"/>
                </a:cubicBezTo>
                <a:close/>
              </a:path>
            </a:pathLst>
          </a:cu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2CD0C39D-9F2E-7315-829F-D4FBE853778A}"/>
              </a:ext>
            </a:extLst>
          </p:cNvPr>
          <p:cNvSpPr txBox="1"/>
          <p:nvPr/>
        </p:nvSpPr>
        <p:spPr>
          <a:xfrm>
            <a:off x="4745717" y="1251531"/>
            <a:ext cx="7117761" cy="4154984"/>
          </a:xfrm>
          <a:prstGeom prst="rect">
            <a:avLst/>
          </a:prstGeom>
          <a:noFill/>
        </p:spPr>
        <p:txBody>
          <a:bodyPr wrap="square" rtlCol="0">
            <a:spAutoFit/>
          </a:bodyPr>
          <a:lstStyle/>
          <a:p>
            <a:pPr algn="ctr"/>
            <a:r>
              <a:rPr lang="en-US" sz="2400" dirty="0">
                <a:solidFill>
                  <a:schemeClr val="bg1"/>
                </a:solidFill>
              </a:rPr>
              <a:t>It is a sensor that can be used to form a tachometer which can be used to measure the rotations per minute.</a:t>
            </a:r>
          </a:p>
          <a:p>
            <a:pPr algn="ctr"/>
            <a:endParaRPr lang="en-US" sz="2400" dirty="0">
              <a:solidFill>
                <a:schemeClr val="bg1"/>
              </a:solidFill>
            </a:endParaRPr>
          </a:p>
          <a:p>
            <a:pPr algn="ctr"/>
            <a:r>
              <a:rPr lang="en-US" sz="2400" dirty="0">
                <a:solidFill>
                  <a:schemeClr val="bg1"/>
                </a:solidFill>
              </a:rPr>
              <a:t>IR transmits IR rays which reflect back to the IR receiver and then IR Module generates an output or pulse which is detected by the Arduino controller</a:t>
            </a:r>
          </a:p>
          <a:p>
            <a:pPr algn="ctr"/>
            <a:endParaRPr lang="en-US" sz="2400" dirty="0">
              <a:solidFill>
                <a:schemeClr val="bg1"/>
              </a:solidFill>
            </a:endParaRPr>
          </a:p>
          <a:p>
            <a:pPr algn="ctr"/>
            <a:r>
              <a:rPr lang="en-US" sz="2400" dirty="0">
                <a:solidFill>
                  <a:schemeClr val="bg1"/>
                </a:solidFill>
              </a:rPr>
              <a:t>After 5 seconds Arduino calculates RPM for a minute using the given formula:</a:t>
            </a:r>
          </a:p>
          <a:p>
            <a:pPr algn="ctr"/>
            <a:endParaRPr lang="en-US" sz="2400" dirty="0">
              <a:solidFill>
                <a:schemeClr val="bg1"/>
              </a:solidFill>
            </a:endParaRPr>
          </a:p>
          <a:p>
            <a:pPr algn="ctr"/>
            <a:r>
              <a:rPr lang="en-US" sz="2400" dirty="0">
                <a:solidFill>
                  <a:schemeClr val="bg1"/>
                </a:solidFill>
              </a:rPr>
              <a:t>RPM=count x 12 / (number of spokes of wheel)</a:t>
            </a:r>
          </a:p>
        </p:txBody>
      </p:sp>
      <p:sp>
        <p:nvSpPr>
          <p:cNvPr id="1025" name="Rectangle 1024">
            <a:extLst>
              <a:ext uri="{FF2B5EF4-FFF2-40B4-BE49-F238E27FC236}">
                <a16:creationId xmlns:a16="http://schemas.microsoft.com/office/drawing/2014/main" id="{29CF7927-93E4-064E-F593-723C8EABEAFF}"/>
              </a:ext>
            </a:extLst>
          </p:cNvPr>
          <p:cNvSpPr/>
          <p:nvPr/>
        </p:nvSpPr>
        <p:spPr>
          <a:xfrm>
            <a:off x="33053" y="-51981"/>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7" name="Rectangle 1026">
            <a:extLst>
              <a:ext uri="{FF2B5EF4-FFF2-40B4-BE49-F238E27FC236}">
                <a16:creationId xmlns:a16="http://schemas.microsoft.com/office/drawing/2014/main" id="{2349FB74-BB7D-8557-278F-1D195CBCDE5E}"/>
              </a:ext>
            </a:extLst>
          </p:cNvPr>
          <p:cNvSpPr/>
          <p:nvPr/>
        </p:nvSpPr>
        <p:spPr>
          <a:xfrm>
            <a:off x="131374" y="-82549"/>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0" name="TextBox 1029">
            <a:extLst>
              <a:ext uri="{FF2B5EF4-FFF2-40B4-BE49-F238E27FC236}">
                <a16:creationId xmlns:a16="http://schemas.microsoft.com/office/drawing/2014/main" id="{4EC3FCD4-D348-1179-FE1C-A91C293AA24A}"/>
              </a:ext>
            </a:extLst>
          </p:cNvPr>
          <p:cNvSpPr txBox="1"/>
          <p:nvPr/>
        </p:nvSpPr>
        <p:spPr>
          <a:xfrm>
            <a:off x="2222198" y="-128511"/>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1034" name="Picture 1033">
            <a:extLst>
              <a:ext uri="{FF2B5EF4-FFF2-40B4-BE49-F238E27FC236}">
                <a16:creationId xmlns:a16="http://schemas.microsoft.com/office/drawing/2014/main" id="{185677B3-2E06-E1C4-B377-98C518B39CA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42559" y="1619295"/>
            <a:ext cx="9769421" cy="4480195"/>
          </a:xfrm>
          <a:prstGeom prst="rect">
            <a:avLst/>
          </a:prstGeom>
        </p:spPr>
      </p:pic>
      <p:sp>
        <p:nvSpPr>
          <p:cNvPr id="1031" name="Rectangle 1030">
            <a:extLst>
              <a:ext uri="{FF2B5EF4-FFF2-40B4-BE49-F238E27FC236}">
                <a16:creationId xmlns:a16="http://schemas.microsoft.com/office/drawing/2014/main" id="{8672EDC9-7547-D729-3C58-174B4A64A7D0}"/>
              </a:ext>
            </a:extLst>
          </p:cNvPr>
          <p:cNvSpPr/>
          <p:nvPr/>
        </p:nvSpPr>
        <p:spPr>
          <a:xfrm>
            <a:off x="143313" y="-52033"/>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2" name="Rectangle 1031">
            <a:extLst>
              <a:ext uri="{FF2B5EF4-FFF2-40B4-BE49-F238E27FC236}">
                <a16:creationId xmlns:a16="http://schemas.microsoft.com/office/drawing/2014/main" id="{A8FB690A-EE86-31D4-8D20-B77AA3C52AE5}"/>
              </a:ext>
            </a:extLst>
          </p:cNvPr>
          <p:cNvSpPr/>
          <p:nvPr/>
        </p:nvSpPr>
        <p:spPr>
          <a:xfrm>
            <a:off x="33315" y="-37197"/>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3" name="TextBox 1032">
            <a:extLst>
              <a:ext uri="{FF2B5EF4-FFF2-40B4-BE49-F238E27FC236}">
                <a16:creationId xmlns:a16="http://schemas.microsoft.com/office/drawing/2014/main" id="{26F88F0D-1B95-C83B-68C2-138F7B49C301}"/>
              </a:ext>
            </a:extLst>
          </p:cNvPr>
          <p:cNvSpPr txBox="1"/>
          <p:nvPr/>
        </p:nvSpPr>
        <p:spPr>
          <a:xfrm>
            <a:off x="1801698" y="-83159"/>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NEO-6M GPS</a:t>
            </a:r>
            <a:endParaRPr lang="en-IN" sz="6600" b="1" dirty="0">
              <a:solidFill>
                <a:schemeClr val="accent1">
                  <a:lumMod val="40000"/>
                  <a:lumOff val="60000"/>
                </a:schemeClr>
              </a:solidFill>
              <a:latin typeface="Bahnschrift Condensed" panose="020B0502040204020203" pitchFamily="34" charset="0"/>
            </a:endParaRPr>
          </a:p>
        </p:txBody>
      </p:sp>
      <p:sp>
        <p:nvSpPr>
          <p:cNvPr id="1036" name="TextBox 1035">
            <a:extLst>
              <a:ext uri="{FF2B5EF4-FFF2-40B4-BE49-F238E27FC236}">
                <a16:creationId xmlns:a16="http://schemas.microsoft.com/office/drawing/2014/main" id="{A575E253-C4B8-1D4F-2C72-5264A40A33D9}"/>
              </a:ext>
            </a:extLst>
          </p:cNvPr>
          <p:cNvSpPr txBox="1"/>
          <p:nvPr/>
        </p:nvSpPr>
        <p:spPr>
          <a:xfrm>
            <a:off x="4603170" y="1229450"/>
            <a:ext cx="7117761" cy="5262979"/>
          </a:xfrm>
          <a:prstGeom prst="rect">
            <a:avLst/>
          </a:prstGeom>
          <a:noFill/>
        </p:spPr>
        <p:txBody>
          <a:bodyPr wrap="square" rtlCol="0">
            <a:spAutoFit/>
          </a:bodyPr>
          <a:lstStyle/>
          <a:p>
            <a:pPr algn="ctr"/>
            <a:r>
              <a:rPr lang="en-US" sz="2800" dirty="0">
                <a:solidFill>
                  <a:schemeClr val="bg1"/>
                </a:solidFill>
              </a:rPr>
              <a:t>It is a sensor that is used to get the geolocation data.</a:t>
            </a:r>
          </a:p>
          <a:p>
            <a:pPr algn="ctr"/>
            <a:r>
              <a:rPr lang="en-US" sz="2800" dirty="0">
                <a:solidFill>
                  <a:schemeClr val="bg1"/>
                </a:solidFill>
              </a:rPr>
              <a:t>Along with latitude and longitude it gives data like number of satellites being tracked, horizontal dilution of position, altitude above mean sea level, height of geoid respectively</a:t>
            </a:r>
          </a:p>
          <a:p>
            <a:pPr algn="ctr"/>
            <a:endParaRPr lang="en-US" sz="2400" dirty="0">
              <a:solidFill>
                <a:schemeClr val="bg1"/>
              </a:solidFill>
            </a:endParaRPr>
          </a:p>
          <a:p>
            <a:pPr algn="ctr"/>
            <a:endParaRPr lang="en-US" sz="2400" dirty="0">
              <a:solidFill>
                <a:schemeClr val="bg1"/>
              </a:solidFill>
            </a:endParaRPr>
          </a:p>
          <a:p>
            <a:r>
              <a:rPr lang="en-US" sz="2400" dirty="0">
                <a:solidFill>
                  <a:schemeClr val="bg1"/>
                </a:solidFill>
              </a:rPr>
              <a:t>Its output looks like:</a:t>
            </a:r>
          </a:p>
          <a:p>
            <a:r>
              <a:rPr lang="en-US" sz="2400" dirty="0">
                <a:solidFill>
                  <a:schemeClr val="bg1"/>
                </a:solidFill>
              </a:rPr>
              <a:t>$GPGGA,110617.00,41XX.XXXXX,N,00831.54761,W,1,05,2.68,129.0,M,50.1,M,,*42</a:t>
            </a:r>
          </a:p>
          <a:p>
            <a:endParaRPr lang="en-US" sz="2400" dirty="0">
              <a:solidFill>
                <a:schemeClr val="bg1"/>
              </a:solidFill>
            </a:endParaRPr>
          </a:p>
          <a:p>
            <a:endParaRPr lang="en-US" sz="2400" dirty="0">
              <a:solidFill>
                <a:schemeClr val="bg1"/>
              </a:solidFill>
            </a:endParaRPr>
          </a:p>
        </p:txBody>
      </p:sp>
      <p:pic>
        <p:nvPicPr>
          <p:cNvPr id="1039" name="Picture 1038" descr="Probots Ublox NEO-6M GPS Flight Controller Module Buy Online India">
            <a:extLst>
              <a:ext uri="{FF2B5EF4-FFF2-40B4-BE49-F238E27FC236}">
                <a16:creationId xmlns:a16="http://schemas.microsoft.com/office/drawing/2014/main" id="{DACEBA85-7583-E5B7-A073-FEBC0C184FA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18630" t="18177" r="19095" b="24017"/>
          <a:stretch>
            <a:fillRect/>
          </a:stretch>
        </p:blipFill>
        <p:spPr bwMode="auto">
          <a:xfrm>
            <a:off x="499000" y="1398925"/>
            <a:ext cx="3779520" cy="3508356"/>
          </a:xfrm>
          <a:custGeom>
            <a:avLst/>
            <a:gdLst>
              <a:gd name="connsiteX0" fmla="*/ 1889760 w 3779520"/>
              <a:gd name="connsiteY0" fmla="*/ 0 h 3508356"/>
              <a:gd name="connsiteX1" fmla="*/ 3779520 w 3779520"/>
              <a:gd name="connsiteY1" fmla="*/ 1754178 h 3508356"/>
              <a:gd name="connsiteX2" fmla="*/ 1889760 w 3779520"/>
              <a:gd name="connsiteY2" fmla="*/ 3508356 h 3508356"/>
              <a:gd name="connsiteX3" fmla="*/ 0 w 3779520"/>
              <a:gd name="connsiteY3" fmla="*/ 1754178 h 3508356"/>
              <a:gd name="connsiteX4" fmla="*/ 1889760 w 3779520"/>
              <a:gd name="connsiteY4" fmla="*/ 0 h 350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0" h="3508356">
                <a:moveTo>
                  <a:pt x="1889760" y="0"/>
                </a:moveTo>
                <a:cubicBezTo>
                  <a:pt x="2933446" y="0"/>
                  <a:pt x="3779520" y="785372"/>
                  <a:pt x="3779520" y="1754178"/>
                </a:cubicBezTo>
                <a:cubicBezTo>
                  <a:pt x="3779520" y="2722984"/>
                  <a:pt x="2933446" y="3508356"/>
                  <a:pt x="1889760" y="3508356"/>
                </a:cubicBezTo>
                <a:cubicBezTo>
                  <a:pt x="846074" y="3508356"/>
                  <a:pt x="0" y="2722984"/>
                  <a:pt x="0" y="1754178"/>
                </a:cubicBezTo>
                <a:cubicBezTo>
                  <a:pt x="0" y="785372"/>
                  <a:pt x="846074" y="0"/>
                  <a:pt x="1889760"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98F691F2-3FF7-F0F6-EC31-9941653D5FF5}"/>
              </a:ext>
            </a:extLst>
          </p:cNvPr>
          <p:cNvSpPr/>
          <p:nvPr/>
        </p:nvSpPr>
        <p:spPr>
          <a:xfrm>
            <a:off x="75240" y="-97944"/>
            <a:ext cx="12296267" cy="713348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7" name="Rectangle 1036">
            <a:extLst>
              <a:ext uri="{FF2B5EF4-FFF2-40B4-BE49-F238E27FC236}">
                <a16:creationId xmlns:a16="http://schemas.microsoft.com/office/drawing/2014/main" id="{9624CAFC-D910-5322-BFDE-C3A18AEF93EB}"/>
              </a:ext>
            </a:extLst>
          </p:cNvPr>
          <p:cNvSpPr/>
          <p:nvPr/>
        </p:nvSpPr>
        <p:spPr>
          <a:xfrm>
            <a:off x="81592" y="-87119"/>
            <a:ext cx="12296267" cy="71334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8" name="TextBox 1037">
            <a:extLst>
              <a:ext uri="{FF2B5EF4-FFF2-40B4-BE49-F238E27FC236}">
                <a16:creationId xmlns:a16="http://schemas.microsoft.com/office/drawing/2014/main" id="{820AB2AF-6581-1536-13C4-119C9E27E171}"/>
              </a:ext>
            </a:extLst>
          </p:cNvPr>
          <p:cNvSpPr txBox="1"/>
          <p:nvPr/>
        </p:nvSpPr>
        <p:spPr>
          <a:xfrm>
            <a:off x="2009512" y="-159608"/>
            <a:ext cx="9067800" cy="1107996"/>
          </a:xfrm>
          <a:prstGeom prst="rect">
            <a:avLst/>
          </a:prstGeom>
          <a:noFill/>
        </p:spPr>
        <p:txBody>
          <a:bodyPr wrap="square" rtlCol="0">
            <a:spAutoFit/>
          </a:bodyPr>
          <a:lstStyle/>
          <a:p>
            <a:pPr algn="ctr"/>
            <a:r>
              <a:rPr lang="en-US" sz="6600" b="1" dirty="0">
                <a:solidFill>
                  <a:schemeClr val="accent1">
                    <a:lumMod val="40000"/>
                    <a:lumOff val="60000"/>
                  </a:schemeClr>
                </a:solidFill>
                <a:latin typeface="Bahnschrift Condensed" panose="020B0502040204020203" pitchFamily="34" charset="0"/>
              </a:rPr>
              <a:t>Wiring</a:t>
            </a:r>
            <a:endParaRPr lang="en-IN" sz="6600" b="1" dirty="0">
              <a:solidFill>
                <a:schemeClr val="accent1">
                  <a:lumMod val="40000"/>
                  <a:lumOff val="60000"/>
                </a:schemeClr>
              </a:solidFill>
              <a:latin typeface="Bahnschrift Condensed" panose="020B0502040204020203" pitchFamily="34" charset="0"/>
            </a:endParaRPr>
          </a:p>
        </p:txBody>
      </p:sp>
      <p:pic>
        <p:nvPicPr>
          <p:cNvPr id="1046" name="Picture 1045">
            <a:extLst>
              <a:ext uri="{FF2B5EF4-FFF2-40B4-BE49-F238E27FC236}">
                <a16:creationId xmlns:a16="http://schemas.microsoft.com/office/drawing/2014/main" id="{34F27D92-F1DB-D3B6-E2C3-8882C09784B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87363" y="1011762"/>
            <a:ext cx="9971805" cy="4713236"/>
          </a:xfrm>
          <a:prstGeom prst="rect">
            <a:avLst/>
          </a:prstGeom>
        </p:spPr>
      </p:pic>
      <p:sp>
        <p:nvSpPr>
          <p:cNvPr id="1040" name="TextBox 1039">
            <a:extLst>
              <a:ext uri="{FF2B5EF4-FFF2-40B4-BE49-F238E27FC236}">
                <a16:creationId xmlns:a16="http://schemas.microsoft.com/office/drawing/2014/main" id="{68960A82-F863-72DF-18FE-92872DE1724E}"/>
              </a:ext>
            </a:extLst>
          </p:cNvPr>
          <p:cNvSpPr txBox="1"/>
          <p:nvPr/>
        </p:nvSpPr>
        <p:spPr>
          <a:xfrm>
            <a:off x="4358870" y="6213084"/>
            <a:ext cx="4754880" cy="523220"/>
          </a:xfrm>
          <a:prstGeom prst="rect">
            <a:avLst/>
          </a:prstGeom>
          <a:noFill/>
        </p:spPr>
        <p:txBody>
          <a:bodyPr wrap="square" rtlCol="0">
            <a:spAutoFit/>
          </a:bodyPr>
          <a:lstStyle/>
          <a:p>
            <a:pPr algn="ctr"/>
            <a:r>
              <a:rPr lang="en-IN" sz="2800" dirty="0">
                <a:solidFill>
                  <a:schemeClr val="accent1">
                    <a:lumMod val="40000"/>
                    <a:lumOff val="60000"/>
                  </a:schemeClr>
                </a:solidFill>
                <a:hlinkClick r:id="rId25">
                  <a:extLst>
                    <a:ext uri="{A12FA001-AC4F-418D-AE19-62706E023703}">
                      <ahyp:hlinkClr xmlns:ahyp="http://schemas.microsoft.com/office/drawing/2018/hyperlinkcolor" val="tx"/>
                    </a:ext>
                  </a:extLst>
                </a:hlinkClick>
              </a:rPr>
              <a:t>NEO-6M GPS product link</a:t>
            </a:r>
            <a:endParaRPr lang="en-IN" sz="2800" dirty="0">
              <a:solidFill>
                <a:schemeClr val="accent1">
                  <a:lumMod val="40000"/>
                  <a:lumOff val="60000"/>
                </a:schemeClr>
              </a:solidFill>
            </a:endParaRPr>
          </a:p>
        </p:txBody>
      </p:sp>
    </p:spTree>
    <p:extLst>
      <p:ext uri="{BB962C8B-B14F-4D97-AF65-F5344CB8AC3E}">
        <p14:creationId xmlns:p14="http://schemas.microsoft.com/office/powerpoint/2010/main" val="330116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90"/>
            <a:ext cx="12192000" cy="6903433"/>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5943600" y="2613881"/>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90343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22719"/>
            <a:ext cx="12192000" cy="688828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628775" y="0"/>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821055" y="1266927"/>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927735" y="2222694"/>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Tree>
    <p:extLst>
      <p:ext uri="{BB962C8B-B14F-4D97-AF65-F5344CB8AC3E}">
        <p14:creationId xmlns:p14="http://schemas.microsoft.com/office/powerpoint/2010/main" val="1373254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90"/>
            <a:ext cx="12192000" cy="6903433"/>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5943600" y="2613881"/>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90343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22719"/>
            <a:ext cx="12192000" cy="688828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628775" y="0"/>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821055" y="1266927"/>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927735" y="2222694"/>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67F2F92F-FA11-E362-E492-04CF513162E9}"/>
              </a:ext>
            </a:extLst>
          </p:cNvPr>
          <p:cNvSpPr/>
          <p:nvPr/>
        </p:nvSpPr>
        <p:spPr>
          <a:xfrm>
            <a:off x="12192000" y="-47627"/>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6CAF5FC-C012-F2CF-231E-16BCA252792A}"/>
              </a:ext>
            </a:extLst>
          </p:cNvPr>
          <p:cNvSpPr/>
          <p:nvPr/>
        </p:nvSpPr>
        <p:spPr>
          <a:xfrm>
            <a:off x="13127355" y="-47627"/>
            <a:ext cx="12207240" cy="692296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57A6E6E-149A-300D-DBEF-0AD7E2981244}"/>
              </a:ext>
            </a:extLst>
          </p:cNvPr>
          <p:cNvSpPr txBox="1"/>
          <p:nvPr/>
        </p:nvSpPr>
        <p:spPr>
          <a:xfrm>
            <a:off x="1450086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6" name="Table 5">
            <a:extLst>
              <a:ext uri="{FF2B5EF4-FFF2-40B4-BE49-F238E27FC236}">
                <a16:creationId xmlns:a16="http://schemas.microsoft.com/office/drawing/2014/main" id="{41576D19-E1D6-254F-252A-03F452657629}"/>
              </a:ext>
            </a:extLst>
          </p:cNvPr>
          <p:cNvGraphicFramePr>
            <a:graphicFrameLocks noGrp="1"/>
          </p:cNvGraphicFramePr>
          <p:nvPr>
            <p:extLst>
              <p:ext uri="{D42A27DB-BD31-4B8C-83A1-F6EECF244321}">
                <p14:modId xmlns:p14="http://schemas.microsoft.com/office/powerpoint/2010/main" val="35092742"/>
              </p:ext>
            </p:extLst>
          </p:nvPr>
        </p:nvGraphicFramePr>
        <p:xfrm>
          <a:off x="14216586" y="1301138"/>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219262">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Tree>
    <p:extLst>
      <p:ext uri="{BB962C8B-B14F-4D97-AF65-F5344CB8AC3E}">
        <p14:creationId xmlns:p14="http://schemas.microsoft.com/office/powerpoint/2010/main" val="2916757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extLst>
              <p:ext uri="{D42A27DB-BD31-4B8C-83A1-F6EECF244321}">
                <p14:modId xmlns:p14="http://schemas.microsoft.com/office/powerpoint/2010/main" val="995345886"/>
              </p:ext>
            </p:extLst>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Tree>
    <p:extLst>
      <p:ext uri="{BB962C8B-B14F-4D97-AF65-F5344CB8AC3E}">
        <p14:creationId xmlns:p14="http://schemas.microsoft.com/office/powerpoint/2010/main" val="378861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5" name="Rectangle 4">
            <a:extLst>
              <a:ext uri="{FF2B5EF4-FFF2-40B4-BE49-F238E27FC236}">
                <a16:creationId xmlns:a16="http://schemas.microsoft.com/office/drawing/2014/main" id="{882FA688-C4F6-FFDB-367A-ABBA3FF2011C}"/>
              </a:ext>
            </a:extLst>
          </p:cNvPr>
          <p:cNvSpPr/>
          <p:nvPr/>
        </p:nvSpPr>
        <p:spPr>
          <a:xfrm>
            <a:off x="12227650" y="-64962"/>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1638A6-548C-01AF-D75B-59F37545B9B0}"/>
              </a:ext>
            </a:extLst>
          </p:cNvPr>
          <p:cNvSpPr/>
          <p:nvPr/>
        </p:nvSpPr>
        <p:spPr>
          <a:xfrm>
            <a:off x="13882357"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73BD1D6-F147-B8D3-F414-DB61AC5C5B15}"/>
              </a:ext>
            </a:extLst>
          </p:cNvPr>
          <p:cNvGrpSpPr/>
          <p:nvPr/>
        </p:nvGrpSpPr>
        <p:grpSpPr>
          <a:xfrm>
            <a:off x="14065237" y="-164597"/>
            <a:ext cx="12244057" cy="7087558"/>
            <a:chOff x="13882357" y="-129924"/>
            <a:chExt cx="12244057" cy="7087558"/>
          </a:xfrm>
        </p:grpSpPr>
        <p:sp>
          <p:nvSpPr>
            <p:cNvPr id="20" name="Rectangle 19">
              <a:extLst>
                <a:ext uri="{FF2B5EF4-FFF2-40B4-BE49-F238E27FC236}">
                  <a16:creationId xmlns:a16="http://schemas.microsoft.com/office/drawing/2014/main" id="{E76FABCE-C38A-D26F-7C78-6407CEB14D7C}"/>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CFA9D2F-29B8-CB47-98C3-D8FBB433817A}"/>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Tree>
    <p:extLst>
      <p:ext uri="{BB962C8B-B14F-4D97-AF65-F5344CB8AC3E}">
        <p14:creationId xmlns:p14="http://schemas.microsoft.com/office/powerpoint/2010/main" val="391836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5" name="Rectangle 4">
            <a:extLst>
              <a:ext uri="{FF2B5EF4-FFF2-40B4-BE49-F238E27FC236}">
                <a16:creationId xmlns:a16="http://schemas.microsoft.com/office/drawing/2014/main" id="{882FA688-C4F6-FFDB-367A-ABBA3FF2011C}"/>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1638A6-548C-01AF-D75B-59F37545B9B0}"/>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73BD1D6-F147-B8D3-F414-DB61AC5C5B15}"/>
              </a:ext>
            </a:extLst>
          </p:cNvPr>
          <p:cNvGrpSpPr/>
          <p:nvPr/>
        </p:nvGrpSpPr>
        <p:grpSpPr>
          <a:xfrm>
            <a:off x="20974" y="-148321"/>
            <a:ext cx="12244057" cy="7087558"/>
            <a:chOff x="13882357" y="-129924"/>
            <a:chExt cx="12244057" cy="7087558"/>
          </a:xfrm>
        </p:grpSpPr>
        <p:sp>
          <p:nvSpPr>
            <p:cNvPr id="20" name="Rectangle 19">
              <a:extLst>
                <a:ext uri="{FF2B5EF4-FFF2-40B4-BE49-F238E27FC236}">
                  <a16:creationId xmlns:a16="http://schemas.microsoft.com/office/drawing/2014/main" id="{E76FABCE-C38A-D26F-7C78-6407CEB14D7C}"/>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CFA9D2F-29B8-CB47-98C3-D8FBB433817A}"/>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Tree>
    <p:extLst>
      <p:ext uri="{BB962C8B-B14F-4D97-AF65-F5344CB8AC3E}">
        <p14:creationId xmlns:p14="http://schemas.microsoft.com/office/powerpoint/2010/main" val="2865547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5" name="Rectangle 4">
            <a:extLst>
              <a:ext uri="{FF2B5EF4-FFF2-40B4-BE49-F238E27FC236}">
                <a16:creationId xmlns:a16="http://schemas.microsoft.com/office/drawing/2014/main" id="{882FA688-C4F6-FFDB-367A-ABBA3FF2011C}"/>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1638A6-548C-01AF-D75B-59F37545B9B0}"/>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73BD1D6-F147-B8D3-F414-DB61AC5C5B15}"/>
              </a:ext>
            </a:extLst>
          </p:cNvPr>
          <p:cNvGrpSpPr/>
          <p:nvPr/>
        </p:nvGrpSpPr>
        <p:grpSpPr>
          <a:xfrm>
            <a:off x="20974" y="-148321"/>
            <a:ext cx="12244057" cy="7087558"/>
            <a:chOff x="13882357" y="-129924"/>
            <a:chExt cx="12244057" cy="7087558"/>
          </a:xfrm>
        </p:grpSpPr>
        <p:sp>
          <p:nvSpPr>
            <p:cNvPr id="20" name="Rectangle 19">
              <a:extLst>
                <a:ext uri="{FF2B5EF4-FFF2-40B4-BE49-F238E27FC236}">
                  <a16:creationId xmlns:a16="http://schemas.microsoft.com/office/drawing/2014/main" id="{E76FABCE-C38A-D26F-7C78-6407CEB14D7C}"/>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CFA9D2F-29B8-CB47-98C3-D8FBB433817A}"/>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19" name="TextBox 18">
            <a:extLst>
              <a:ext uri="{FF2B5EF4-FFF2-40B4-BE49-F238E27FC236}">
                <a16:creationId xmlns:a16="http://schemas.microsoft.com/office/drawing/2014/main" id="{77AF02C4-029E-3E2F-6C7F-3838FBA732B0}"/>
              </a:ext>
            </a:extLst>
          </p:cNvPr>
          <p:cNvSpPr txBox="1"/>
          <p:nvPr/>
        </p:nvSpPr>
        <p:spPr>
          <a:xfrm>
            <a:off x="1509479" y="7442251"/>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23" name="TextBox 22">
            <a:extLst>
              <a:ext uri="{FF2B5EF4-FFF2-40B4-BE49-F238E27FC236}">
                <a16:creationId xmlns:a16="http://schemas.microsoft.com/office/drawing/2014/main" id="{7AFD6D87-4A9C-DB06-2E18-7C27516F3F89}"/>
              </a:ext>
            </a:extLst>
          </p:cNvPr>
          <p:cNvSpPr txBox="1"/>
          <p:nvPr/>
        </p:nvSpPr>
        <p:spPr>
          <a:xfrm>
            <a:off x="6252928" y="8895481"/>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295193D-2C47-FCD4-8C78-0E58C41F0A45}"/>
              </a:ext>
            </a:extLst>
          </p:cNvPr>
          <p:cNvSpPr txBox="1"/>
          <p:nvPr/>
        </p:nvSpPr>
        <p:spPr>
          <a:xfrm>
            <a:off x="666109" y="7451144"/>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26" name="TextBox 25">
            <a:extLst>
              <a:ext uri="{FF2B5EF4-FFF2-40B4-BE49-F238E27FC236}">
                <a16:creationId xmlns:a16="http://schemas.microsoft.com/office/drawing/2014/main" id="{AB0229C4-B9F9-684C-1582-D767423163A2}"/>
              </a:ext>
            </a:extLst>
          </p:cNvPr>
          <p:cNvSpPr txBox="1"/>
          <p:nvPr/>
        </p:nvSpPr>
        <p:spPr>
          <a:xfrm>
            <a:off x="772789" y="8406911"/>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graphicFrame>
        <p:nvGraphicFramePr>
          <p:cNvPr id="27" name="Table 26">
            <a:extLst>
              <a:ext uri="{FF2B5EF4-FFF2-40B4-BE49-F238E27FC236}">
                <a16:creationId xmlns:a16="http://schemas.microsoft.com/office/drawing/2014/main" id="{6015916D-52CA-AEE5-0439-66D6ED968542}"/>
              </a:ext>
            </a:extLst>
          </p:cNvPr>
          <p:cNvGraphicFramePr>
            <a:graphicFrameLocks noGrp="1"/>
          </p:cNvGraphicFramePr>
          <p:nvPr>
            <p:extLst>
              <p:ext uri="{D42A27DB-BD31-4B8C-83A1-F6EECF244321}">
                <p14:modId xmlns:p14="http://schemas.microsoft.com/office/powerpoint/2010/main" val="1023009005"/>
              </p:ext>
            </p:extLst>
          </p:nvPr>
        </p:nvGraphicFramePr>
        <p:xfrm>
          <a:off x="1509479" y="7633201"/>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28" name="TextBox 27">
            <a:extLst>
              <a:ext uri="{FF2B5EF4-FFF2-40B4-BE49-F238E27FC236}">
                <a16:creationId xmlns:a16="http://schemas.microsoft.com/office/drawing/2014/main" id="{2611F128-D397-411E-99E4-3120AEC4D2B8}"/>
              </a:ext>
            </a:extLst>
          </p:cNvPr>
          <p:cNvSpPr txBox="1"/>
          <p:nvPr/>
        </p:nvSpPr>
        <p:spPr>
          <a:xfrm>
            <a:off x="1626093" y="9044289"/>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35CF9FEE-3BC5-C678-EA5F-7E9AC4C7DE3E}"/>
              </a:ext>
            </a:extLst>
          </p:cNvPr>
          <p:cNvSpPr/>
          <p:nvPr/>
        </p:nvSpPr>
        <p:spPr>
          <a:xfrm>
            <a:off x="-12188" y="7132547"/>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66AEA398-92CC-FB74-B351-22C718F59375}"/>
              </a:ext>
            </a:extLst>
          </p:cNvPr>
          <p:cNvSpPr txBox="1"/>
          <p:nvPr/>
        </p:nvSpPr>
        <p:spPr>
          <a:xfrm>
            <a:off x="895535" y="9616291"/>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1" name="TextBox 30">
            <a:extLst>
              <a:ext uri="{FF2B5EF4-FFF2-40B4-BE49-F238E27FC236}">
                <a16:creationId xmlns:a16="http://schemas.microsoft.com/office/drawing/2014/main" id="{5BC6308B-E16F-2D36-F413-E886479238EF}"/>
              </a:ext>
            </a:extLst>
          </p:cNvPr>
          <p:cNvSpPr txBox="1"/>
          <p:nvPr/>
        </p:nvSpPr>
        <p:spPr>
          <a:xfrm>
            <a:off x="324307" y="10014445"/>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6">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pic>
        <p:nvPicPr>
          <p:cNvPr id="32" name="Picture 31" descr="Sx1278 Lora Module 433m 10km Ra-02 Wireless Spread Spectrum Transmission  Socket For Smart Home Diy">
            <a:extLst>
              <a:ext uri="{FF2B5EF4-FFF2-40B4-BE49-F238E27FC236}">
                <a16:creationId xmlns:a16="http://schemas.microsoft.com/office/drawing/2014/main" id="{DBD1A8F6-1B64-F0D3-1424-C9C1B1305A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51" b="4887"/>
          <a:stretch>
            <a:fillRect/>
          </a:stretch>
        </p:blipFill>
        <p:spPr bwMode="auto">
          <a:xfrm>
            <a:off x="1586710" y="7267930"/>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2A07CD0-F635-1A77-8351-2D5EC9987D4A}"/>
              </a:ext>
            </a:extLst>
          </p:cNvPr>
          <p:cNvSpPr txBox="1"/>
          <p:nvPr/>
        </p:nvSpPr>
        <p:spPr>
          <a:xfrm>
            <a:off x="6201331" y="12113835"/>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10529B53-6F41-09E2-61F5-15B01E6C7D7F}"/>
              </a:ext>
            </a:extLst>
          </p:cNvPr>
          <p:cNvSpPr/>
          <p:nvPr/>
        </p:nvSpPr>
        <p:spPr>
          <a:xfrm>
            <a:off x="6150795" y="10140229"/>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067EDBF2-AC4B-1383-F99F-7DFABCB19A82}"/>
              </a:ext>
            </a:extLst>
          </p:cNvPr>
          <p:cNvSpPr txBox="1"/>
          <p:nvPr/>
        </p:nvSpPr>
        <p:spPr>
          <a:xfrm>
            <a:off x="8157167" y="12523684"/>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6" name="Picture 35" descr="Arduino Uno - Wikipedia">
            <a:extLst>
              <a:ext uri="{FF2B5EF4-FFF2-40B4-BE49-F238E27FC236}">
                <a16:creationId xmlns:a16="http://schemas.microsoft.com/office/drawing/2014/main" id="{6C50FDC5-5C3E-FDBA-3A40-4C714F9696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374" t="7024" r="2843" b="6289"/>
          <a:stretch>
            <a:fillRect/>
          </a:stretch>
        </p:blipFill>
        <p:spPr bwMode="auto">
          <a:xfrm>
            <a:off x="8128530" y="10288131"/>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A0935BB0-ABEE-2B80-424E-CEE510EEA8C3}"/>
              </a:ext>
            </a:extLst>
          </p:cNvPr>
          <p:cNvSpPr txBox="1"/>
          <p:nvPr/>
        </p:nvSpPr>
        <p:spPr>
          <a:xfrm>
            <a:off x="6509083" y="12993868"/>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10">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spTree>
    <p:extLst>
      <p:ext uri="{BB962C8B-B14F-4D97-AF65-F5344CB8AC3E}">
        <p14:creationId xmlns:p14="http://schemas.microsoft.com/office/powerpoint/2010/main" val="1937443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DB0DE0-DBA2-E6B8-180C-71D53FCB966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7036" r="2564" b="1120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C18B665-0165-BABF-97BD-D68C6F1D40C7}"/>
              </a:ext>
            </a:extLst>
          </p:cNvPr>
          <p:cNvSpPr/>
          <p:nvPr/>
        </p:nvSpPr>
        <p:spPr>
          <a:xfrm>
            <a:off x="0" y="-30289"/>
            <a:ext cx="12192000" cy="6858000"/>
          </a:xfrm>
          <a:prstGeom prst="rect">
            <a:avLst/>
          </a:prstGeom>
          <a:solidFill>
            <a:schemeClr val="accent2">
              <a:lumMod val="5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A9731C-4F59-813A-2CAE-C9EE2684EB14}"/>
              </a:ext>
            </a:extLst>
          </p:cNvPr>
          <p:cNvSpPr txBox="1"/>
          <p:nvPr/>
        </p:nvSpPr>
        <p:spPr>
          <a:xfrm>
            <a:off x="1409700" y="-47625"/>
            <a:ext cx="9067800" cy="1446550"/>
          </a:xfrm>
          <a:prstGeom prst="rect">
            <a:avLst/>
          </a:prstGeom>
          <a:noFill/>
        </p:spPr>
        <p:txBody>
          <a:bodyPr wrap="square" rtlCol="0">
            <a:spAutoFit/>
          </a:bodyPr>
          <a:lstStyle/>
          <a:p>
            <a:pPr algn="ctr"/>
            <a:r>
              <a:rPr lang="en-US" sz="8800" b="1" dirty="0">
                <a:solidFill>
                  <a:schemeClr val="bg1"/>
                </a:solidFill>
                <a:latin typeface="Bahnschrift Condensed" panose="020B0502040204020203" pitchFamily="34" charset="0"/>
              </a:rPr>
              <a:t>Data Transfer</a:t>
            </a:r>
            <a:endParaRPr lang="en-IN" sz="8800" b="1"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56ED850-8F5D-6550-01C0-B1E9A39F1966}"/>
              </a:ext>
            </a:extLst>
          </p:cNvPr>
          <p:cNvSpPr txBox="1"/>
          <p:nvPr/>
        </p:nvSpPr>
        <p:spPr>
          <a:xfrm>
            <a:off x="1445350" y="1193073"/>
            <a:ext cx="9067800" cy="646331"/>
          </a:xfrm>
          <a:prstGeom prst="rect">
            <a:avLst/>
          </a:prstGeom>
          <a:noFill/>
        </p:spPr>
        <p:txBody>
          <a:bodyPr wrap="square" rtlCol="0">
            <a:spAutoFit/>
          </a:bodyPr>
          <a:lstStyle/>
          <a:p>
            <a:pPr algn="ctr"/>
            <a:r>
              <a:rPr lang="en-US" sz="3600" b="1" dirty="0">
                <a:solidFill>
                  <a:schemeClr val="accent2">
                    <a:lumMod val="40000"/>
                    <a:lumOff val="60000"/>
                  </a:schemeClr>
                </a:solidFill>
                <a:latin typeface="Brush Script MT" panose="03060802040406070304" pitchFamily="66" charset="0"/>
              </a:rPr>
              <a:t>Long Range</a:t>
            </a:r>
            <a:endParaRPr lang="en-IN" sz="3600" b="1" dirty="0">
              <a:solidFill>
                <a:schemeClr val="accent2">
                  <a:lumMod val="40000"/>
                  <a:lumOff val="60000"/>
                </a:schemeClr>
              </a:solidFill>
              <a:latin typeface="Brush Script MT" panose="03060802040406070304" pitchFamily="66" charset="0"/>
            </a:endParaRPr>
          </a:p>
        </p:txBody>
      </p:sp>
      <p:sp>
        <p:nvSpPr>
          <p:cNvPr id="3" name="TextBox 2">
            <a:extLst>
              <a:ext uri="{FF2B5EF4-FFF2-40B4-BE49-F238E27FC236}">
                <a16:creationId xmlns:a16="http://schemas.microsoft.com/office/drawing/2014/main" id="{550B6F7B-282B-F74D-E37D-38272D9479B7}"/>
              </a:ext>
            </a:extLst>
          </p:cNvPr>
          <p:cNvSpPr txBox="1"/>
          <p:nvPr/>
        </p:nvSpPr>
        <p:spPr>
          <a:xfrm>
            <a:off x="1628775" y="2594418"/>
            <a:ext cx="4467225" cy="2677656"/>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objective of this project is to send data of various sensors installed in the vehicle to a computer located at some another place a long distance away from the computer continuously and effectively. </a:t>
            </a:r>
            <a:endParaRPr lang="en-IN" sz="2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6ACD1-B3BA-6F8A-5196-D29064556D0B}"/>
              </a:ext>
            </a:extLst>
          </p:cNvPr>
          <p:cNvSpPr txBox="1"/>
          <p:nvPr/>
        </p:nvSpPr>
        <p:spPr>
          <a:xfrm>
            <a:off x="6188799" y="2646303"/>
            <a:ext cx="4467225" cy="1569660"/>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data can be temperature of various components of vehicle, fuel information, GPS location etc.</a:t>
            </a:r>
            <a:endParaRPr lang="en-IN"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9A2D014-1260-A1FD-49E1-53C9683B339C}"/>
              </a:ext>
            </a:extLst>
          </p:cNvPr>
          <p:cNvSpPr/>
          <p:nvPr/>
        </p:nvSpPr>
        <p:spPr>
          <a:xfrm>
            <a:off x="0" y="-15144"/>
            <a:ext cx="12192000"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9B3460-C4D4-FF8C-2022-D6BC8A5CC946}"/>
              </a:ext>
            </a:extLst>
          </p:cNvPr>
          <p:cNvSpPr/>
          <p:nvPr/>
        </p:nvSpPr>
        <p:spPr>
          <a:xfrm>
            <a:off x="0" y="-47626"/>
            <a:ext cx="12207240" cy="690562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D2F2BF8-B705-BCEE-BDF7-D709BF4199B7}"/>
              </a:ext>
            </a:extLst>
          </p:cNvPr>
          <p:cNvSpPr txBox="1"/>
          <p:nvPr/>
        </p:nvSpPr>
        <p:spPr>
          <a:xfrm>
            <a:off x="1409700" y="-64961"/>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LoRa</a:t>
            </a:r>
            <a:endParaRPr lang="en-IN" sz="6600" b="1" dirty="0">
              <a:solidFill>
                <a:schemeClr val="accent2">
                  <a:lumMod val="40000"/>
                  <a:lumOff val="60000"/>
                </a:schemeClr>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5041F304-DFFD-6674-6D26-15E6B487893C}"/>
              </a:ext>
            </a:extLst>
          </p:cNvPr>
          <p:cNvSpPr txBox="1"/>
          <p:nvPr/>
        </p:nvSpPr>
        <p:spPr>
          <a:xfrm>
            <a:off x="601980" y="1201966"/>
            <a:ext cx="10683240" cy="707886"/>
          </a:xfrm>
          <a:prstGeom prst="rect">
            <a:avLst/>
          </a:prstGeom>
          <a:noFill/>
        </p:spPr>
        <p:txBody>
          <a:bodyPr wrap="square" rtlCol="0">
            <a:spAutoFit/>
          </a:bodyPr>
          <a:lstStyle/>
          <a:p>
            <a:r>
              <a:rPr lang="en-US" sz="2000" dirty="0">
                <a:solidFill>
                  <a:schemeClr val="bg1"/>
                </a:solidFill>
              </a:rPr>
              <a:t>LoRa (from "long range") is a physical proprietary radio communication technique. It is based on spread spectrum modulation techniques derived from chirp spread spectrum (CSS) technology.</a:t>
            </a:r>
            <a:endParaRPr lang="en-IN" sz="2000" dirty="0">
              <a:solidFill>
                <a:schemeClr val="bg1"/>
              </a:solidFill>
            </a:endParaRPr>
          </a:p>
        </p:txBody>
      </p:sp>
      <p:sp>
        <p:nvSpPr>
          <p:cNvPr id="18" name="TextBox 17">
            <a:extLst>
              <a:ext uri="{FF2B5EF4-FFF2-40B4-BE49-F238E27FC236}">
                <a16:creationId xmlns:a16="http://schemas.microsoft.com/office/drawing/2014/main" id="{3F400997-968A-FBFB-6EDA-2B2BA5B8AB78}"/>
              </a:ext>
            </a:extLst>
          </p:cNvPr>
          <p:cNvSpPr txBox="1"/>
          <p:nvPr/>
        </p:nvSpPr>
        <p:spPr>
          <a:xfrm>
            <a:off x="708660" y="2157733"/>
            <a:ext cx="10088880" cy="3970318"/>
          </a:xfrm>
          <a:prstGeom prst="rect">
            <a:avLst/>
          </a:prstGeom>
          <a:noFill/>
        </p:spPr>
        <p:txBody>
          <a:bodyPr wrap="square" rtlCol="0">
            <a:spAutoFit/>
          </a:bodyPr>
          <a:lstStyle/>
          <a:p>
            <a:r>
              <a:rPr lang="en-US" sz="2400" dirty="0">
                <a:solidFill>
                  <a:schemeClr val="bg1"/>
                </a:solidFill>
              </a:rPr>
              <a:t>1</a:t>
            </a:r>
            <a:r>
              <a:rPr lang="en-US" sz="2400" b="1" dirty="0">
                <a:solidFill>
                  <a:schemeClr val="bg1"/>
                </a:solidFill>
              </a:rPr>
              <a:t>. Long Range</a:t>
            </a:r>
            <a:r>
              <a:rPr lang="en-US" sz="2400" dirty="0">
                <a:solidFill>
                  <a:schemeClr val="bg1"/>
                </a:solidFill>
              </a:rPr>
              <a:t>: Can transmit up to 20 kms in rural areas and 5 kms in urban settings, making it ideal for wide area </a:t>
            </a:r>
            <a:r>
              <a:rPr lang="en-US" sz="2400" dirty="0" err="1">
                <a:solidFill>
                  <a:schemeClr val="bg1"/>
                </a:solidFill>
              </a:rPr>
              <a:t>loT</a:t>
            </a:r>
            <a:r>
              <a:rPr lang="en-US" sz="2400" dirty="0">
                <a:solidFill>
                  <a:schemeClr val="bg1"/>
                </a:solidFill>
              </a:rPr>
              <a:t> applications. </a:t>
            </a:r>
          </a:p>
          <a:p>
            <a:r>
              <a:rPr lang="en-US" sz="2400" dirty="0">
                <a:solidFill>
                  <a:schemeClr val="bg1"/>
                </a:solidFill>
              </a:rPr>
              <a:t>2. </a:t>
            </a:r>
            <a:r>
              <a:rPr lang="en-US" sz="2400" b="1" dirty="0">
                <a:solidFill>
                  <a:schemeClr val="bg1"/>
                </a:solidFill>
              </a:rPr>
              <a:t>Low Power</a:t>
            </a:r>
            <a:r>
              <a:rPr lang="en-US" sz="2400" dirty="0">
                <a:solidFill>
                  <a:schemeClr val="bg1"/>
                </a:solidFill>
              </a:rPr>
              <a:t>: LoRa devices are energy efficient, running on batteries for many years </a:t>
            </a:r>
          </a:p>
          <a:p>
            <a:r>
              <a:rPr lang="en-US" sz="2400" dirty="0">
                <a:solidFill>
                  <a:schemeClr val="bg1"/>
                </a:solidFill>
              </a:rPr>
              <a:t>3. </a:t>
            </a:r>
            <a:r>
              <a:rPr lang="en-US" sz="2400" b="1" dirty="0">
                <a:solidFill>
                  <a:schemeClr val="bg1"/>
                </a:solidFill>
              </a:rPr>
              <a:t>Adaptive Data Rate</a:t>
            </a:r>
            <a:r>
              <a:rPr lang="en-US" sz="2400" dirty="0">
                <a:solidFill>
                  <a:schemeClr val="bg1"/>
                </a:solidFill>
              </a:rPr>
              <a:t>: Helps in optimizing energy consumption and enhances network capacity. </a:t>
            </a:r>
          </a:p>
          <a:p>
            <a:r>
              <a:rPr lang="en-US" sz="2400" dirty="0">
                <a:solidFill>
                  <a:schemeClr val="bg1"/>
                </a:solidFill>
              </a:rPr>
              <a:t>4. </a:t>
            </a:r>
            <a:r>
              <a:rPr lang="en-US" sz="2400" b="1" dirty="0">
                <a:solidFill>
                  <a:schemeClr val="bg1"/>
                </a:solidFill>
              </a:rPr>
              <a:t>High Capacity</a:t>
            </a:r>
            <a:r>
              <a:rPr lang="en-US" sz="2400" dirty="0">
                <a:solidFill>
                  <a:schemeClr val="bg1"/>
                </a:solidFill>
              </a:rPr>
              <a:t>: Can support millions of messages per base station, making it an excellent choice for dense sensor networks. </a:t>
            </a:r>
          </a:p>
          <a:p>
            <a:r>
              <a:rPr lang="en-US" sz="2400" dirty="0">
                <a:solidFill>
                  <a:schemeClr val="bg1"/>
                </a:solidFill>
              </a:rPr>
              <a:t>5. </a:t>
            </a:r>
            <a:r>
              <a:rPr lang="en-US" sz="2400" b="1" dirty="0">
                <a:solidFill>
                  <a:schemeClr val="bg1"/>
                </a:solidFill>
              </a:rPr>
              <a:t>Secure</a:t>
            </a:r>
            <a:r>
              <a:rPr lang="en-US" sz="2400" dirty="0">
                <a:solidFill>
                  <a:schemeClr val="bg1"/>
                </a:solidFill>
              </a:rPr>
              <a:t>: Built-in encryption for secure data transfer </a:t>
            </a:r>
          </a:p>
          <a:p>
            <a:endParaRPr lang="en-US" dirty="0"/>
          </a:p>
          <a:p>
            <a:endParaRPr lang="en-IN" dirty="0"/>
          </a:p>
        </p:txBody>
      </p:sp>
      <p:sp>
        <p:nvSpPr>
          <p:cNvPr id="2" name="Rectangle 1">
            <a:extLst>
              <a:ext uri="{FF2B5EF4-FFF2-40B4-BE49-F238E27FC236}">
                <a16:creationId xmlns:a16="http://schemas.microsoft.com/office/drawing/2014/main" id="{F9552943-CAFE-3B25-F496-9F765E5B889C}"/>
              </a:ext>
            </a:extLst>
          </p:cNvPr>
          <p:cNvSpPr/>
          <p:nvPr/>
        </p:nvSpPr>
        <p:spPr>
          <a:xfrm>
            <a:off x="0" y="0"/>
            <a:ext cx="12207240" cy="69229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6A39DF-183F-0360-E6BE-B55762D64DC5}"/>
              </a:ext>
            </a:extLst>
          </p:cNvPr>
          <p:cNvSpPr/>
          <p:nvPr/>
        </p:nvSpPr>
        <p:spPr>
          <a:xfrm>
            <a:off x="0" y="-64962"/>
            <a:ext cx="12207240" cy="698792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33C7C8-2EE5-20A2-2012-F8B1284A4C55}"/>
              </a:ext>
            </a:extLst>
          </p:cNvPr>
          <p:cNvSpPr txBox="1"/>
          <p:nvPr/>
        </p:nvSpPr>
        <p:spPr>
          <a:xfrm>
            <a:off x="1736077" y="-129924"/>
            <a:ext cx="9067800" cy="1107996"/>
          </a:xfrm>
          <a:prstGeom prst="rect">
            <a:avLst/>
          </a:prstGeom>
          <a:noFill/>
        </p:spPr>
        <p:txBody>
          <a:bodyPr wrap="square" rtlCol="0">
            <a:spAutoFit/>
          </a:bodyPr>
          <a:lstStyle/>
          <a:p>
            <a:pPr algn="ctr"/>
            <a:r>
              <a:rPr lang="en-US" sz="6600" b="1" dirty="0">
                <a:solidFill>
                  <a:schemeClr val="accent2">
                    <a:lumMod val="40000"/>
                    <a:lumOff val="60000"/>
                  </a:schemeClr>
                </a:solidFill>
                <a:latin typeface="Bahnschrift Condensed" panose="020B0502040204020203" pitchFamily="34" charset="0"/>
              </a:rPr>
              <a:t>Characteristics of LoRa</a:t>
            </a:r>
            <a:endParaRPr lang="en-IN" sz="6600" b="1" dirty="0">
              <a:solidFill>
                <a:schemeClr val="accent2">
                  <a:lumMod val="40000"/>
                  <a:lumOff val="60000"/>
                </a:schemeClr>
              </a:solidFill>
              <a:latin typeface="Bahnschrift Condensed" panose="020B0502040204020203" pitchFamily="34" charset="0"/>
            </a:endParaRPr>
          </a:p>
        </p:txBody>
      </p:sp>
      <p:graphicFrame>
        <p:nvGraphicFramePr>
          <p:cNvPr id="11" name="Table 10">
            <a:extLst>
              <a:ext uri="{FF2B5EF4-FFF2-40B4-BE49-F238E27FC236}">
                <a16:creationId xmlns:a16="http://schemas.microsoft.com/office/drawing/2014/main" id="{77E7F5FA-F0D8-6792-965A-FEE8198A1687}"/>
              </a:ext>
            </a:extLst>
          </p:cNvPr>
          <p:cNvGraphicFramePr>
            <a:graphicFrameLocks noGrp="1"/>
          </p:cNvGraphicFramePr>
          <p:nvPr/>
        </p:nvGraphicFramePr>
        <p:xfrm>
          <a:off x="1445350" y="1384023"/>
          <a:ext cx="9649255" cy="5363199"/>
        </p:xfrm>
        <a:graphic>
          <a:graphicData uri="http://schemas.openxmlformats.org/drawingml/2006/table">
            <a:tbl>
              <a:tblPr/>
              <a:tblGrid>
                <a:gridCol w="2857042">
                  <a:extLst>
                    <a:ext uri="{9D8B030D-6E8A-4147-A177-3AD203B41FA5}">
                      <a16:colId xmlns:a16="http://schemas.microsoft.com/office/drawing/2014/main" val="648877568"/>
                    </a:ext>
                  </a:extLst>
                </a:gridCol>
                <a:gridCol w="2264071">
                  <a:extLst>
                    <a:ext uri="{9D8B030D-6E8A-4147-A177-3AD203B41FA5}">
                      <a16:colId xmlns:a16="http://schemas.microsoft.com/office/drawing/2014/main" val="2888057865"/>
                    </a:ext>
                  </a:extLst>
                </a:gridCol>
                <a:gridCol w="2224497">
                  <a:extLst>
                    <a:ext uri="{9D8B030D-6E8A-4147-A177-3AD203B41FA5}">
                      <a16:colId xmlns:a16="http://schemas.microsoft.com/office/drawing/2014/main" val="2153872922"/>
                    </a:ext>
                  </a:extLst>
                </a:gridCol>
                <a:gridCol w="39574">
                  <a:extLst>
                    <a:ext uri="{9D8B030D-6E8A-4147-A177-3AD203B41FA5}">
                      <a16:colId xmlns:a16="http://schemas.microsoft.com/office/drawing/2014/main" val="2154120567"/>
                    </a:ext>
                  </a:extLst>
                </a:gridCol>
                <a:gridCol w="2264071">
                  <a:extLst>
                    <a:ext uri="{9D8B030D-6E8A-4147-A177-3AD203B41FA5}">
                      <a16:colId xmlns:a16="http://schemas.microsoft.com/office/drawing/2014/main" val="2777814721"/>
                    </a:ext>
                  </a:extLst>
                </a:gridCol>
              </a:tblGrid>
              <a:tr h="164040">
                <a:tc>
                  <a:txBody>
                    <a:bodyPr/>
                    <a:lstStyle/>
                    <a:p>
                      <a:pPr algn="l" fontAlgn="b"/>
                      <a:r>
                        <a:rPr lang="en-IN" sz="2000" b="0" i="0" u="none" strike="noStrike">
                          <a:solidFill>
                            <a:schemeClr val="bg1"/>
                          </a:solidFill>
                          <a:effectLst/>
                          <a:latin typeface="Calibri" panose="020F0502020204030204" pitchFamily="34" charset="0"/>
                        </a:rPr>
                        <a:t>Modulation</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Chirp Spread Spectrum</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12736951"/>
                  </a:ext>
                </a:extLst>
              </a:tr>
              <a:tr h="413224">
                <a:tc>
                  <a:txBody>
                    <a:bodyPr/>
                    <a:lstStyle/>
                    <a:p>
                      <a:pPr algn="l" fontAlgn="b"/>
                      <a:r>
                        <a:rPr lang="en-IN" sz="2000" b="0" i="0" u="none" strike="noStrike">
                          <a:solidFill>
                            <a:schemeClr val="bg1"/>
                          </a:solidFill>
                          <a:effectLst/>
                          <a:latin typeface="Calibri" panose="020F0502020204030204" pitchFamily="34" charset="0"/>
                        </a:rPr>
                        <a:t>Frequency</a:t>
                      </a:r>
                    </a:p>
                  </a:txBody>
                  <a:tcPr marL="7087" marR="7087" marT="7087" marB="0" anchor="b">
                    <a:lnL>
                      <a:noFill/>
                    </a:lnL>
                    <a:lnR>
                      <a:noFill/>
                    </a:lnR>
                    <a:lnT>
                      <a:noFill/>
                    </a:lnT>
                    <a:lnB>
                      <a:noFill/>
                    </a:lnB>
                  </a:tcPr>
                </a:tc>
                <a:tc gridSpan="4">
                  <a:txBody>
                    <a:bodyPr/>
                    <a:lstStyle/>
                    <a:p>
                      <a:pPr algn="l" fontAlgn="b"/>
                      <a:r>
                        <a:rPr lang="en-US" sz="2000" b="0" i="0" u="none" strike="noStrike" dirty="0">
                          <a:solidFill>
                            <a:schemeClr val="bg1"/>
                          </a:solidFill>
                          <a:effectLst/>
                          <a:latin typeface="Calibri" panose="020F0502020204030204" pitchFamily="34" charset="0"/>
                        </a:rPr>
                        <a:t>Unlicensed ISM Band (868 MHz)</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7640854"/>
                  </a:ext>
                </a:extLst>
              </a:tr>
              <a:tr h="413224">
                <a:tc>
                  <a:txBody>
                    <a:bodyPr/>
                    <a:lstStyle/>
                    <a:p>
                      <a:pPr algn="l" fontAlgn="b"/>
                      <a:r>
                        <a:rPr lang="en-IN" sz="2000" b="0" i="0" u="none" strike="noStrike">
                          <a:solidFill>
                            <a:schemeClr val="bg1"/>
                          </a:solidFill>
                          <a:effectLst/>
                          <a:latin typeface="Calibri" panose="020F0502020204030204" pitchFamily="34" charset="0"/>
                        </a:rPr>
                        <a:t>Bandwidth</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250KHz and 125 KHz</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755216752"/>
                  </a:ext>
                </a:extLst>
              </a:tr>
              <a:tr h="413224">
                <a:tc>
                  <a:txBody>
                    <a:bodyPr/>
                    <a:lstStyle/>
                    <a:p>
                      <a:pPr algn="l" fontAlgn="b"/>
                      <a:r>
                        <a:rPr lang="en-IN" sz="2000" b="0" i="0" u="none" strike="noStrike" dirty="0">
                          <a:solidFill>
                            <a:schemeClr val="bg1"/>
                          </a:solidFill>
                          <a:effectLst/>
                          <a:latin typeface="Calibri" panose="020F0502020204030204" pitchFamily="34" charset="0"/>
                        </a:rPr>
                        <a:t>Maximum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50 Kbps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785969453"/>
                  </a:ext>
                </a:extLst>
              </a:tr>
              <a:tr h="615619">
                <a:tc>
                  <a:txBody>
                    <a:bodyPr/>
                    <a:lstStyle/>
                    <a:p>
                      <a:pPr algn="l" fontAlgn="b"/>
                      <a:r>
                        <a:rPr lang="en-IN" sz="2000" b="0" i="0" u="none" strike="noStrike">
                          <a:solidFill>
                            <a:schemeClr val="bg1"/>
                          </a:solidFill>
                          <a:effectLst/>
                          <a:latin typeface="Calibri" panose="020F0502020204030204" pitchFamily="34" charset="0"/>
                        </a:rPr>
                        <a:t>Maximum Payload Length</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243 bytes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664404630"/>
                  </a:ext>
                </a:extLst>
              </a:tr>
              <a:tr h="413224">
                <a:tc>
                  <a:txBody>
                    <a:bodyPr/>
                    <a:lstStyle/>
                    <a:p>
                      <a:pPr algn="l" fontAlgn="b"/>
                      <a:r>
                        <a:rPr lang="en-IN" sz="2000" b="0" i="0" u="none" strike="noStrike">
                          <a:solidFill>
                            <a:schemeClr val="bg1"/>
                          </a:solidFill>
                          <a:effectLst/>
                          <a:latin typeface="Calibri" panose="020F0502020204030204" pitchFamily="34" charset="0"/>
                        </a:rPr>
                        <a:t>Spread Factor</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7 to 12</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387848506"/>
                  </a:ext>
                </a:extLst>
              </a:tr>
              <a:tr h="413224">
                <a:tc>
                  <a:txBody>
                    <a:bodyPr/>
                    <a:lstStyle/>
                    <a:p>
                      <a:pPr algn="l" fontAlgn="b"/>
                      <a:r>
                        <a:rPr lang="en-IN" sz="2000" b="0" i="0" u="none" strike="noStrike">
                          <a:solidFill>
                            <a:schemeClr val="bg1"/>
                          </a:solidFill>
                          <a:effectLst/>
                          <a:latin typeface="Calibri" panose="020F0502020204030204" pitchFamily="34" charset="0"/>
                        </a:rPr>
                        <a:t>Coverage Range</a:t>
                      </a:r>
                    </a:p>
                  </a:txBody>
                  <a:tcPr marL="7087" marR="7087" marT="7087" marB="0" anchor="b">
                    <a:lnL>
                      <a:noFill/>
                    </a:lnL>
                    <a:lnR>
                      <a:noFill/>
                    </a:lnR>
                    <a:lnT>
                      <a:noFill/>
                    </a:lnT>
                    <a:lnB>
                      <a:noFill/>
                    </a:lnB>
                  </a:tcPr>
                </a:tc>
                <a:tc gridSpan="4">
                  <a:txBody>
                    <a:bodyPr/>
                    <a:lstStyle/>
                    <a:p>
                      <a:pPr algn="l" fontAlgn="b"/>
                      <a:r>
                        <a:rPr lang="en-IN" sz="2000" b="0" i="0" u="none" strike="noStrike">
                          <a:solidFill>
                            <a:schemeClr val="bg1"/>
                          </a:solidFill>
                          <a:effectLst/>
                          <a:latin typeface="Calibri" panose="020F0502020204030204" pitchFamily="34" charset="0"/>
                        </a:rPr>
                        <a:t>5 Km (Urban); 20 Km (Rural)</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7197569"/>
                  </a:ext>
                </a:extLst>
              </a:tr>
              <a:tr h="219262">
                <a:tc>
                  <a:txBody>
                    <a:bodyPr/>
                    <a:lstStyle/>
                    <a:p>
                      <a:pPr algn="l" fontAlgn="b"/>
                      <a:r>
                        <a:rPr lang="en-IN" sz="2000" b="0" i="0" u="none" strike="noStrike">
                          <a:solidFill>
                            <a:schemeClr val="bg1"/>
                          </a:solidFill>
                          <a:effectLst/>
                          <a:latin typeface="Calibri" panose="020F0502020204030204" pitchFamily="34" charset="0"/>
                        </a:rPr>
                        <a:t>Topology</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Star on Star</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1152561173"/>
                  </a:ext>
                </a:extLst>
              </a:tr>
              <a:tr h="413224">
                <a:tc>
                  <a:txBody>
                    <a:bodyPr/>
                    <a:lstStyle/>
                    <a:p>
                      <a:pPr algn="l" fontAlgn="b"/>
                      <a:r>
                        <a:rPr lang="en-IN" sz="2000" b="0" i="0" u="none" strike="noStrike">
                          <a:solidFill>
                            <a:schemeClr val="bg1"/>
                          </a:solidFill>
                          <a:effectLst/>
                          <a:latin typeface="Calibri" panose="020F0502020204030204" pitchFamily="34" charset="0"/>
                        </a:rPr>
                        <a:t>Adaptive Data Rate</a:t>
                      </a:r>
                    </a:p>
                  </a:txBody>
                  <a:tcPr marL="7087" marR="7087" marT="7087" marB="0" anchor="b">
                    <a:lnL>
                      <a:noFill/>
                    </a:lnL>
                    <a:lnR>
                      <a:noFill/>
                    </a:lnR>
                    <a:lnT>
                      <a:noFill/>
                    </a:lnT>
                    <a:lnB>
                      <a:noFill/>
                    </a:lnB>
                  </a:tcPr>
                </a:tc>
                <a:tc>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gridSpan="2">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89479197"/>
                  </a:ext>
                </a:extLst>
              </a:tr>
              <a:tr h="615619">
                <a:tc>
                  <a:txBody>
                    <a:bodyPr/>
                    <a:lstStyle/>
                    <a:p>
                      <a:pPr algn="l" fontAlgn="b"/>
                      <a:r>
                        <a:rPr lang="en-IN" sz="2000" b="0" i="0" u="none" strike="noStrike">
                          <a:solidFill>
                            <a:schemeClr val="bg1"/>
                          </a:solidFill>
                          <a:effectLst/>
                          <a:latin typeface="Calibri" panose="020F0502020204030204" pitchFamily="34" charset="0"/>
                        </a:rPr>
                        <a:t>Authentication/Encryption</a:t>
                      </a:r>
                    </a:p>
                  </a:txBody>
                  <a:tcPr marL="7087" marR="7087" marT="7087" marB="0" anchor="b">
                    <a:lnL>
                      <a:noFill/>
                    </a:lnL>
                    <a:lnR>
                      <a:noFill/>
                    </a:lnR>
                    <a:lnT>
                      <a:noFill/>
                    </a:lnT>
                    <a:lnB>
                      <a:noFill/>
                    </a:lnB>
                  </a:tcPr>
                </a:tc>
                <a:tc gridSpan="3">
                  <a:txBody>
                    <a:bodyPr/>
                    <a:lstStyle/>
                    <a:p>
                      <a:pPr algn="l" fontAlgn="b"/>
                      <a:r>
                        <a:rPr lang="en-IN" sz="2000" b="0" i="0" u="none" strike="noStrike">
                          <a:solidFill>
                            <a:schemeClr val="bg1"/>
                          </a:solidFill>
                          <a:effectLst/>
                          <a:latin typeface="Calibri" panose="020F0502020204030204" pitchFamily="34" charset="0"/>
                        </a:rPr>
                        <a:t>Yes (AES 128b)</a:t>
                      </a:r>
                    </a:p>
                  </a:txBody>
                  <a:tcPr marL="7087" marR="7087" marT="7087" marB="0" anchor="b">
                    <a:lnL>
                      <a:noFill/>
                    </a:lnL>
                    <a:lnR>
                      <a:noFill/>
                    </a:lnR>
                    <a:lnT>
                      <a:noFill/>
                    </a:lnT>
                    <a:lnB>
                      <a:noFill/>
                    </a:lnB>
                  </a:tcPr>
                </a:tc>
                <a:tc hMerge="1">
                  <a:txBody>
                    <a:bodyPr/>
                    <a:lstStyle/>
                    <a:p>
                      <a:endParaRPr lang="en-IN"/>
                    </a:p>
                  </a:txBody>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3171208083"/>
                  </a:ext>
                </a:extLst>
              </a:tr>
              <a:tr h="615619">
                <a:tc>
                  <a:txBody>
                    <a:bodyPr/>
                    <a:lstStyle/>
                    <a:p>
                      <a:pPr algn="l" fontAlgn="b"/>
                      <a:r>
                        <a:rPr lang="en-IN" sz="2000" b="0" i="0" u="none" strike="noStrike">
                          <a:solidFill>
                            <a:schemeClr val="bg1"/>
                          </a:solidFill>
                          <a:effectLst/>
                          <a:latin typeface="Calibri" panose="020F0502020204030204" pitchFamily="34" charset="0"/>
                        </a:rPr>
                        <a:t>Allow Private Network</a:t>
                      </a:r>
                    </a:p>
                  </a:txBody>
                  <a:tcPr marL="7087" marR="7087" marT="7087" marB="0" anchor="b">
                    <a:lnL>
                      <a:noFill/>
                    </a:lnL>
                    <a:lnR>
                      <a:noFill/>
                    </a:lnR>
                    <a:lnT>
                      <a:noFill/>
                    </a:lnT>
                    <a:lnB>
                      <a:noFill/>
                    </a:lnB>
                  </a:tcPr>
                </a:tc>
                <a:tc gridSpan="2">
                  <a:txBody>
                    <a:bodyPr/>
                    <a:lstStyle/>
                    <a:p>
                      <a:pPr algn="l" fontAlgn="b"/>
                      <a:r>
                        <a:rPr lang="en-IN" sz="2000" b="0" i="0" u="none" strike="noStrike">
                          <a:solidFill>
                            <a:schemeClr val="bg1"/>
                          </a:solidFill>
                          <a:effectLst/>
                          <a:latin typeface="Calibri" panose="020F0502020204030204" pitchFamily="34" charset="0"/>
                        </a:rPr>
                        <a:t>Yes</a:t>
                      </a:r>
                    </a:p>
                  </a:txBody>
                  <a:tcPr marL="7087" marR="7087" marT="7087" marB="0" anchor="b">
                    <a:lnL>
                      <a:noFill/>
                    </a:lnL>
                    <a:lnR>
                      <a:noFill/>
                    </a:lnR>
                    <a:lnT>
                      <a:noFill/>
                    </a:lnT>
                    <a:lnB>
                      <a:noFill/>
                    </a:lnB>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dirty="0">
                        <a:solidFill>
                          <a:schemeClr val="bg1"/>
                        </a:solidFill>
                        <a:effectLst/>
                        <a:latin typeface="Calibri" panose="020F0502020204030204" pitchFamily="34" charset="0"/>
                      </a:endParaRPr>
                    </a:p>
                  </a:txBody>
                  <a:tcPr marL="7087" marR="7087" marT="7087" marB="0" anchor="b">
                    <a:lnL>
                      <a:noFill/>
                    </a:lnL>
                    <a:lnR>
                      <a:noFill/>
                    </a:lnR>
                    <a:lnT>
                      <a:noFill/>
                    </a:lnT>
                    <a:lnB>
                      <a:noFill/>
                    </a:lnB>
                  </a:tcPr>
                </a:tc>
                <a:tc>
                  <a:txBody>
                    <a:bodyPr/>
                    <a:lstStyle/>
                    <a:p>
                      <a:pPr algn="l" fontAlgn="b"/>
                      <a:endParaRPr lang="en-IN" sz="2000" b="0" i="0" u="none" strike="noStrike">
                        <a:solidFill>
                          <a:schemeClr val="bg1"/>
                        </a:solidFill>
                        <a:effectLst/>
                        <a:latin typeface="Calibri" panose="020F0502020204030204" pitchFamily="34" charset="0"/>
                      </a:endParaRPr>
                    </a:p>
                  </a:txBody>
                  <a:tcPr marL="7087" marR="7087" marT="7087" marB="0" anchor="b">
                    <a:lnL>
                      <a:noFill/>
                    </a:lnL>
                    <a:lnR>
                      <a:noFill/>
                    </a:lnR>
                    <a:lnT>
                      <a:noFill/>
                    </a:lnT>
                    <a:lnB>
                      <a:noFill/>
                    </a:lnB>
                  </a:tcPr>
                </a:tc>
                <a:extLst>
                  <a:ext uri="{0D108BD9-81ED-4DB2-BD59-A6C34878D82A}">
                    <a16:rowId xmlns:a16="http://schemas.microsoft.com/office/drawing/2014/main" val="2994724367"/>
                  </a:ext>
                </a:extLst>
              </a:tr>
              <a:tr h="413224">
                <a:tc>
                  <a:txBody>
                    <a:bodyPr/>
                    <a:lstStyle/>
                    <a:p>
                      <a:pPr algn="l" fontAlgn="b"/>
                      <a:r>
                        <a:rPr lang="en-IN" sz="2000" b="0" i="0" u="none" strike="noStrike">
                          <a:solidFill>
                            <a:schemeClr val="bg1"/>
                          </a:solidFill>
                          <a:effectLst/>
                          <a:latin typeface="Calibri" panose="020F0502020204030204" pitchFamily="34" charset="0"/>
                        </a:rPr>
                        <a:t>Standardization</a:t>
                      </a:r>
                    </a:p>
                  </a:txBody>
                  <a:tcPr marL="7087" marR="7087" marT="7087" marB="0" anchor="b">
                    <a:lnL>
                      <a:noFill/>
                    </a:lnL>
                    <a:lnR>
                      <a:noFill/>
                    </a:lnR>
                    <a:lnT>
                      <a:noFill/>
                    </a:lnT>
                    <a:lnB>
                      <a:noFill/>
                    </a:lnB>
                  </a:tcPr>
                </a:tc>
                <a:tc gridSpan="4">
                  <a:txBody>
                    <a:bodyPr/>
                    <a:lstStyle/>
                    <a:p>
                      <a:pPr algn="l" fontAlgn="b"/>
                      <a:r>
                        <a:rPr lang="en-IN" sz="2000" b="0" i="0" u="none" strike="noStrike" dirty="0">
                          <a:solidFill>
                            <a:schemeClr val="bg1"/>
                          </a:solidFill>
                          <a:effectLst/>
                          <a:latin typeface="Calibri" panose="020F0502020204030204" pitchFamily="34" charset="0"/>
                        </a:rPr>
                        <a:t>LoRa-Alliance (Governing Body)</a:t>
                      </a:r>
                    </a:p>
                  </a:txBody>
                  <a:tcPr marL="7087" marR="7087" marT="7087" marB="0" anchor="b">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8515375"/>
                  </a:ext>
                </a:extLst>
              </a:tr>
            </a:tbl>
          </a:graphicData>
        </a:graphic>
      </p:graphicFrame>
      <p:sp>
        <p:nvSpPr>
          <p:cNvPr id="5" name="Rectangle 4">
            <a:extLst>
              <a:ext uri="{FF2B5EF4-FFF2-40B4-BE49-F238E27FC236}">
                <a16:creationId xmlns:a16="http://schemas.microsoft.com/office/drawing/2014/main" id="{882FA688-C4F6-FFDB-367A-ABBA3FF2011C}"/>
              </a:ext>
            </a:extLst>
          </p:cNvPr>
          <p:cNvSpPr/>
          <p:nvPr/>
        </p:nvSpPr>
        <p:spPr>
          <a:xfrm>
            <a:off x="54623" y="-47626"/>
            <a:ext cx="12207240" cy="698792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1638A6-548C-01AF-D75B-59F37545B9B0}"/>
              </a:ext>
            </a:extLst>
          </p:cNvPr>
          <p:cNvSpPr/>
          <p:nvPr/>
        </p:nvSpPr>
        <p:spPr>
          <a:xfrm>
            <a:off x="39383" y="-64962"/>
            <a:ext cx="12207240" cy="6987923"/>
          </a:xfrm>
          <a:prstGeom prst="rect">
            <a:avLst/>
          </a:prstGeom>
          <a:blipFill dpi="0"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73BD1D6-F147-B8D3-F414-DB61AC5C5B15}"/>
              </a:ext>
            </a:extLst>
          </p:cNvPr>
          <p:cNvGrpSpPr/>
          <p:nvPr/>
        </p:nvGrpSpPr>
        <p:grpSpPr>
          <a:xfrm>
            <a:off x="20974" y="-147260"/>
            <a:ext cx="12244057" cy="7087558"/>
            <a:chOff x="13882357" y="-129924"/>
            <a:chExt cx="12244057" cy="7087558"/>
          </a:xfrm>
        </p:grpSpPr>
        <p:sp>
          <p:nvSpPr>
            <p:cNvPr id="20" name="Rectangle 19">
              <a:extLst>
                <a:ext uri="{FF2B5EF4-FFF2-40B4-BE49-F238E27FC236}">
                  <a16:creationId xmlns:a16="http://schemas.microsoft.com/office/drawing/2014/main" id="{E76FABCE-C38A-D26F-7C78-6407CEB14D7C}"/>
                </a:ext>
              </a:extLst>
            </p:cNvPr>
            <p:cNvSpPr/>
            <p:nvPr/>
          </p:nvSpPr>
          <p:spPr>
            <a:xfrm>
              <a:off x="13882357" y="-47626"/>
              <a:ext cx="12244057" cy="7005260"/>
            </a:xfrm>
            <a:prstGeom prst="rect">
              <a:avLst/>
            </a:prstGeom>
            <a:solidFill>
              <a:schemeClr val="accent2">
                <a:lumMod val="50000"/>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CFA9D2F-29B8-CB47-98C3-D8FBB433817A}"/>
                </a:ext>
              </a:extLst>
            </p:cNvPr>
            <p:cNvSpPr txBox="1"/>
            <p:nvPr/>
          </p:nvSpPr>
          <p:spPr>
            <a:xfrm>
              <a:off x="15255240" y="-129924"/>
              <a:ext cx="9067800" cy="830997"/>
            </a:xfrm>
            <a:prstGeom prst="rect">
              <a:avLst/>
            </a:prstGeom>
            <a:noFill/>
          </p:spPr>
          <p:txBody>
            <a:bodyPr wrap="square" rtlCol="0">
              <a:spAutoFit/>
            </a:bodyPr>
            <a:lstStyle/>
            <a:p>
              <a:pPr algn="ctr"/>
              <a:r>
                <a:rPr lang="en-US" sz="4800" b="1" dirty="0">
                  <a:solidFill>
                    <a:schemeClr val="accent2">
                      <a:lumMod val="40000"/>
                      <a:lumOff val="60000"/>
                    </a:schemeClr>
                  </a:solidFill>
                  <a:latin typeface="Bahnschrift Condensed" panose="020B0502040204020203" pitchFamily="34" charset="0"/>
                </a:rPr>
                <a:t>Components Required for Data Transfer</a:t>
              </a:r>
              <a:endParaRPr lang="en-IN" sz="4800" b="1" dirty="0">
                <a:solidFill>
                  <a:schemeClr val="accent2">
                    <a:lumMod val="40000"/>
                    <a:lumOff val="60000"/>
                  </a:schemeClr>
                </a:solidFill>
                <a:latin typeface="Bahnschrift Condensed" panose="020B0502040204020203" pitchFamily="34" charset="0"/>
              </a:endParaRPr>
            </a:p>
          </p:txBody>
        </p:sp>
      </p:grpSp>
      <p:sp>
        <p:nvSpPr>
          <p:cNvPr id="19" name="Rectangle 18">
            <a:extLst>
              <a:ext uri="{FF2B5EF4-FFF2-40B4-BE49-F238E27FC236}">
                <a16:creationId xmlns:a16="http://schemas.microsoft.com/office/drawing/2014/main" id="{32468B11-BE9C-7CF1-D096-873725AE91BD}"/>
              </a:ext>
            </a:extLst>
          </p:cNvPr>
          <p:cNvSpPr/>
          <p:nvPr/>
        </p:nvSpPr>
        <p:spPr>
          <a:xfrm>
            <a:off x="-9506" y="682676"/>
            <a:ext cx="6123600" cy="6255429"/>
          </a:xfrm>
          <a:prstGeom prst="rect">
            <a:avLst/>
          </a:prstGeom>
          <a:gradFill flip="none" rotWithShape="1">
            <a:gsLst>
              <a:gs pos="0">
                <a:srgbClr val="E8B420">
                  <a:shade val="30000"/>
                  <a:satMod val="115000"/>
                </a:srgbClr>
              </a:gs>
              <a:gs pos="50000">
                <a:srgbClr val="E8B420">
                  <a:shade val="67500"/>
                  <a:satMod val="115000"/>
                </a:srgbClr>
              </a:gs>
              <a:gs pos="100000">
                <a:srgbClr val="E8B420">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74BCA19A-2FC8-8741-3967-B0D697474E53}"/>
              </a:ext>
            </a:extLst>
          </p:cNvPr>
          <p:cNvSpPr/>
          <p:nvPr/>
        </p:nvSpPr>
        <p:spPr>
          <a:xfrm>
            <a:off x="6138263" y="672697"/>
            <a:ext cx="6123600" cy="625542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4EB90DC0-3A60-7BEB-DF0E-5F7B88A6A0B6}"/>
              </a:ext>
            </a:extLst>
          </p:cNvPr>
          <p:cNvSpPr txBox="1"/>
          <p:nvPr/>
        </p:nvSpPr>
        <p:spPr>
          <a:xfrm>
            <a:off x="898217" y="3166420"/>
            <a:ext cx="3612095" cy="461665"/>
          </a:xfrm>
          <a:prstGeom prst="rect">
            <a:avLst/>
          </a:prstGeom>
          <a:noFill/>
        </p:spPr>
        <p:txBody>
          <a:bodyPr wrap="square" rtlCol="0">
            <a:spAutoFit/>
          </a:bodyPr>
          <a:lstStyle/>
          <a:p>
            <a:pPr algn="ctr"/>
            <a:r>
              <a:rPr lang="en-IN" sz="2400" b="1" dirty="0">
                <a:solidFill>
                  <a:schemeClr val="bg1"/>
                </a:solidFill>
                <a:latin typeface="Bahnschrift Condensed" panose="020B0502040204020203" pitchFamily="34" charset="0"/>
              </a:rPr>
              <a:t>Two SX1278 LoRa Transceivers</a:t>
            </a:r>
          </a:p>
        </p:txBody>
      </p:sp>
      <p:sp>
        <p:nvSpPr>
          <p:cNvPr id="36" name="TextBox 35">
            <a:extLst>
              <a:ext uri="{FF2B5EF4-FFF2-40B4-BE49-F238E27FC236}">
                <a16:creationId xmlns:a16="http://schemas.microsoft.com/office/drawing/2014/main" id="{57618C9F-6889-D390-7790-1E21AB5AE606}"/>
              </a:ext>
            </a:extLst>
          </p:cNvPr>
          <p:cNvSpPr txBox="1"/>
          <p:nvPr/>
        </p:nvSpPr>
        <p:spPr>
          <a:xfrm>
            <a:off x="8144635" y="3056152"/>
            <a:ext cx="2692288" cy="461665"/>
          </a:xfrm>
          <a:prstGeom prst="rect">
            <a:avLst/>
          </a:prstGeom>
          <a:noFill/>
        </p:spPr>
        <p:txBody>
          <a:bodyPr wrap="square" rtlCol="0">
            <a:spAutoFit/>
          </a:bodyPr>
          <a:lstStyle/>
          <a:p>
            <a:pPr algn="ctr"/>
            <a:r>
              <a:rPr lang="en-US" sz="2400" b="1" dirty="0">
                <a:solidFill>
                  <a:schemeClr val="bg1"/>
                </a:solidFill>
                <a:latin typeface="Bahnschrift Condensed" panose="020B0502040204020203" pitchFamily="34" charset="0"/>
              </a:rPr>
              <a:t>A</a:t>
            </a:r>
            <a:r>
              <a:rPr lang="en-IN" sz="2400" b="1" dirty="0">
                <a:solidFill>
                  <a:schemeClr val="bg1"/>
                </a:solidFill>
                <a:latin typeface="Bahnschrift Condensed" panose="020B0502040204020203" pitchFamily="34" charset="0"/>
              </a:rPr>
              <a:t>rduino Uno</a:t>
            </a:r>
          </a:p>
        </p:txBody>
      </p:sp>
      <p:pic>
        <p:nvPicPr>
          <p:cNvPr id="39" name="Picture 38" descr="Arduino Uno - Wikipedia">
            <a:extLst>
              <a:ext uri="{FF2B5EF4-FFF2-40B4-BE49-F238E27FC236}">
                <a16:creationId xmlns:a16="http://schemas.microsoft.com/office/drawing/2014/main" id="{3C1F5788-37AB-33D0-7F29-7E8C7134F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74" t="7024" r="2843" b="6289"/>
          <a:stretch>
            <a:fillRect/>
          </a:stretch>
        </p:blipFill>
        <p:spPr bwMode="auto">
          <a:xfrm>
            <a:off x="8115998" y="820599"/>
            <a:ext cx="2345258" cy="2227034"/>
          </a:xfrm>
          <a:custGeom>
            <a:avLst/>
            <a:gdLst>
              <a:gd name="connsiteX0" fmla="*/ 1172629 w 2345258"/>
              <a:gd name="connsiteY0" fmla="*/ 0 h 2227034"/>
              <a:gd name="connsiteX1" fmla="*/ 2345258 w 2345258"/>
              <a:gd name="connsiteY1" fmla="*/ 1113517 h 2227034"/>
              <a:gd name="connsiteX2" fmla="*/ 1172629 w 2345258"/>
              <a:gd name="connsiteY2" fmla="*/ 2227034 h 2227034"/>
              <a:gd name="connsiteX3" fmla="*/ 0 w 2345258"/>
              <a:gd name="connsiteY3" fmla="*/ 1113517 h 2227034"/>
              <a:gd name="connsiteX4" fmla="*/ 1172629 w 2345258"/>
              <a:gd name="connsiteY4" fmla="*/ 0 h 222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58" h="2227034">
                <a:moveTo>
                  <a:pt x="1172629" y="0"/>
                </a:moveTo>
                <a:cubicBezTo>
                  <a:pt x="1820254" y="0"/>
                  <a:pt x="2345258" y="498539"/>
                  <a:pt x="2345258" y="1113517"/>
                </a:cubicBezTo>
                <a:cubicBezTo>
                  <a:pt x="2345258" y="1728495"/>
                  <a:pt x="1820254" y="2227034"/>
                  <a:pt x="1172629" y="2227034"/>
                </a:cubicBezTo>
                <a:cubicBezTo>
                  <a:pt x="525004" y="2227034"/>
                  <a:pt x="0" y="1728495"/>
                  <a:pt x="0" y="1113517"/>
                </a:cubicBezTo>
                <a:cubicBezTo>
                  <a:pt x="0" y="498539"/>
                  <a:pt x="525004" y="0"/>
                  <a:pt x="1172629" y="0"/>
                </a:cubicBezTo>
                <a:close/>
              </a:path>
            </a:pathLst>
          </a:cu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7950D8D-C1FF-765A-565F-4C15A19C3EF9}"/>
              </a:ext>
            </a:extLst>
          </p:cNvPr>
          <p:cNvSpPr txBox="1"/>
          <p:nvPr/>
        </p:nvSpPr>
        <p:spPr>
          <a:xfrm>
            <a:off x="326989" y="3564574"/>
            <a:ext cx="5426111" cy="3785652"/>
          </a:xfrm>
          <a:prstGeom prst="rect">
            <a:avLst/>
          </a:prstGeom>
          <a:noFill/>
        </p:spPr>
        <p:txBody>
          <a:bodyPr wrap="square" rtlCol="0">
            <a:spAutoFit/>
          </a:bodyPr>
          <a:lstStyle/>
          <a:p>
            <a:pPr algn="ctr"/>
            <a:r>
              <a:rPr lang="en-US" sz="2000" dirty="0">
                <a:solidFill>
                  <a:schemeClr val="bg1"/>
                </a:solidFill>
              </a:rPr>
              <a:t>The SX1278 transceivers feature the LoRa long range modem that provides ultra-long range spread spectrum communication and high interference immunity whilst minimizing current consumption. One will be connected to the microcontroller which is placed in the vehicle to take in the data from different sensors and one will be connected to the computer at work station.</a:t>
            </a:r>
          </a:p>
          <a:p>
            <a:pPr algn="ctr"/>
            <a:r>
              <a:rPr lang="en-US" sz="2000" dirty="0">
                <a:solidFill>
                  <a:schemeClr val="bg1"/>
                </a:solidFill>
              </a:rPr>
              <a:t>It costs about ₹400 to 500</a:t>
            </a:r>
          </a:p>
          <a:p>
            <a:pPr algn="ctr"/>
            <a:r>
              <a:rPr lang="en-US" sz="20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LoRa module product link</a:t>
            </a:r>
            <a:endParaRPr lang="en-US" sz="2000" dirty="0">
              <a:solidFill>
                <a:schemeClr val="accent2">
                  <a:lumMod val="60000"/>
                  <a:lumOff val="40000"/>
                </a:schemeClr>
              </a:solidFill>
            </a:endParaRPr>
          </a:p>
          <a:p>
            <a:pPr algn="ctr"/>
            <a:r>
              <a:rPr lang="en-US" sz="2000" dirty="0">
                <a:solidFill>
                  <a:schemeClr val="accent2">
                    <a:lumMod val="60000"/>
                    <a:lumOff val="40000"/>
                  </a:schemeClr>
                </a:solidFill>
                <a:hlinkClick r:id="rId8">
                  <a:extLst>
                    <a:ext uri="{A12FA001-AC4F-418D-AE19-62706E023703}">
                      <ahyp:hlinkClr xmlns:ahyp="http://schemas.microsoft.com/office/drawing/2018/hyperlinkcolor" val="tx"/>
                    </a:ext>
                  </a:extLst>
                </a:hlinkClick>
              </a:rPr>
              <a:t>Helix antenna product link</a:t>
            </a:r>
            <a:endParaRPr lang="en-US" sz="2000" dirty="0">
              <a:solidFill>
                <a:schemeClr val="accent2">
                  <a:lumMod val="60000"/>
                  <a:lumOff val="40000"/>
                </a:schemeClr>
              </a:solidFill>
            </a:endParaRPr>
          </a:p>
          <a:p>
            <a:pPr algn="ctr"/>
            <a:endParaRPr lang="en-IN" sz="2000" dirty="0">
              <a:solidFill>
                <a:schemeClr val="bg1"/>
              </a:solidFill>
            </a:endParaRPr>
          </a:p>
        </p:txBody>
      </p:sp>
      <p:sp>
        <p:nvSpPr>
          <p:cNvPr id="45" name="TextBox 44">
            <a:extLst>
              <a:ext uri="{FF2B5EF4-FFF2-40B4-BE49-F238E27FC236}">
                <a16:creationId xmlns:a16="http://schemas.microsoft.com/office/drawing/2014/main" id="{16B2B326-2CE1-3E77-89F6-BE141761AAB9}"/>
              </a:ext>
            </a:extLst>
          </p:cNvPr>
          <p:cNvSpPr txBox="1"/>
          <p:nvPr/>
        </p:nvSpPr>
        <p:spPr>
          <a:xfrm>
            <a:off x="6496551" y="3526336"/>
            <a:ext cx="5419350" cy="3477875"/>
          </a:xfrm>
          <a:prstGeom prst="rect">
            <a:avLst/>
          </a:prstGeom>
          <a:noFill/>
        </p:spPr>
        <p:txBody>
          <a:bodyPr wrap="square" rtlCol="0">
            <a:spAutoFit/>
          </a:bodyPr>
          <a:lstStyle/>
          <a:p>
            <a:pPr algn="ctr"/>
            <a:r>
              <a:rPr lang="en-US" sz="2000" dirty="0">
                <a:solidFill>
                  <a:schemeClr val="bg1"/>
                </a:solidFill>
              </a:rPr>
              <a:t>Arduino UNO is a microcontroller board. It has 14 digital input/output pins (of which 6 can be used as PWM outputs), 6 analog inputs, a 16 MHz ceramic resonator, a USB connection, a power jack, an ICSP header and a reset button. It will be placed in the vehicle and various sensors and one LoRa transceiver will be connected to it. The transceiver will act as transmitter and will send data to the other </a:t>
            </a:r>
            <a:r>
              <a:rPr lang="en-US" sz="2000" dirty="0" err="1">
                <a:solidFill>
                  <a:schemeClr val="bg1"/>
                </a:solidFill>
              </a:rPr>
              <a:t>transciever</a:t>
            </a:r>
            <a:r>
              <a:rPr lang="en-US" sz="2000" dirty="0">
                <a:solidFill>
                  <a:schemeClr val="bg1"/>
                </a:solidFill>
              </a:rPr>
              <a:t>.</a:t>
            </a:r>
          </a:p>
          <a:p>
            <a:pPr algn="ctr"/>
            <a:r>
              <a:rPr lang="en-US" sz="2000" dirty="0">
                <a:solidFill>
                  <a:schemeClr val="bg1"/>
                </a:solidFill>
              </a:rPr>
              <a:t>It costs about ₹300 to 400</a:t>
            </a:r>
          </a:p>
          <a:p>
            <a:pPr algn="ctr"/>
            <a:r>
              <a:rPr lang="en-IN"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Arduino Uno product link</a:t>
            </a:r>
            <a:endParaRPr lang="en-IN" sz="2000" dirty="0">
              <a:solidFill>
                <a:schemeClr val="accent2">
                  <a:lumMod val="40000"/>
                  <a:lumOff val="60000"/>
                </a:schemeClr>
              </a:solidFill>
            </a:endParaRPr>
          </a:p>
        </p:txBody>
      </p:sp>
      <p:pic>
        <p:nvPicPr>
          <p:cNvPr id="49" name="Picture 48" descr="Sx1278 Lora Module 433m 10km Ra-02 Wireless Spread Spectrum Transmission  Socket For Smart Home Diy">
            <a:extLst>
              <a:ext uri="{FF2B5EF4-FFF2-40B4-BE49-F238E27FC236}">
                <a16:creationId xmlns:a16="http://schemas.microsoft.com/office/drawing/2014/main" id="{66B32D8D-F1C6-E154-5C89-E9868CB3C7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1" b="4887"/>
          <a:stretch>
            <a:fillRect/>
          </a:stretch>
        </p:blipFill>
        <p:spPr bwMode="auto">
          <a:xfrm>
            <a:off x="1589392" y="818059"/>
            <a:ext cx="2345258" cy="2214039"/>
          </a:xfrm>
          <a:custGeom>
            <a:avLst/>
            <a:gdLst>
              <a:gd name="connsiteX0" fmla="*/ 1002736 w 2345258"/>
              <a:gd name="connsiteY0" fmla="*/ 0 h 2214039"/>
              <a:gd name="connsiteX1" fmla="*/ 1342522 w 2345258"/>
              <a:gd name="connsiteY1" fmla="*/ 0 h 2214039"/>
              <a:gd name="connsiteX2" fmla="*/ 1408955 w 2345258"/>
              <a:gd name="connsiteY2" fmla="*/ 9628 h 2214039"/>
              <a:gd name="connsiteX3" fmla="*/ 2345258 w 2345258"/>
              <a:gd name="connsiteY3" fmla="*/ 1100522 h 2214039"/>
              <a:gd name="connsiteX4" fmla="*/ 1172629 w 2345258"/>
              <a:gd name="connsiteY4" fmla="*/ 2214039 h 2214039"/>
              <a:gd name="connsiteX5" fmla="*/ 0 w 2345258"/>
              <a:gd name="connsiteY5" fmla="*/ 1100522 h 2214039"/>
              <a:gd name="connsiteX6" fmla="*/ 936303 w 2345258"/>
              <a:gd name="connsiteY6" fmla="*/ 9628 h 22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5258" h="2214039">
                <a:moveTo>
                  <a:pt x="1002736" y="0"/>
                </a:moveTo>
                <a:lnTo>
                  <a:pt x="1342522" y="0"/>
                </a:lnTo>
                <a:lnTo>
                  <a:pt x="1408955" y="9628"/>
                </a:lnTo>
                <a:cubicBezTo>
                  <a:pt x="1943302" y="113459"/>
                  <a:pt x="2345258" y="562416"/>
                  <a:pt x="2345258" y="1100522"/>
                </a:cubicBezTo>
                <a:cubicBezTo>
                  <a:pt x="2345258" y="1715500"/>
                  <a:pt x="1820254" y="2214039"/>
                  <a:pt x="1172629" y="2214039"/>
                </a:cubicBezTo>
                <a:cubicBezTo>
                  <a:pt x="525004" y="2214039"/>
                  <a:pt x="0" y="1715500"/>
                  <a:pt x="0" y="1100522"/>
                </a:cubicBezTo>
                <a:cubicBezTo>
                  <a:pt x="0" y="562416"/>
                  <a:pt x="401956" y="113459"/>
                  <a:pt x="936303" y="962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006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14156</Words>
  <Application>Microsoft Office PowerPoint</Application>
  <PresentationFormat>Widescreen</PresentationFormat>
  <Paragraphs>1420</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Bahnschrift Condensed</vt:lpstr>
      <vt:lpstr>Brush Script MT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vulcan RAO</dc:creator>
  <cp:lastModifiedBy>vulcan RAO</cp:lastModifiedBy>
  <cp:revision>16</cp:revision>
  <dcterms:created xsi:type="dcterms:W3CDTF">2023-10-06T17:58:22Z</dcterms:created>
  <dcterms:modified xsi:type="dcterms:W3CDTF">2023-10-07T13:50:12Z</dcterms:modified>
</cp:coreProperties>
</file>